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256" r:id="rId2"/>
    <p:sldId id="306" r:id="rId3"/>
    <p:sldId id="308" r:id="rId4"/>
    <p:sldId id="310" r:id="rId5"/>
    <p:sldId id="311" r:id="rId6"/>
    <p:sldId id="313" r:id="rId7"/>
    <p:sldId id="265" r:id="rId8"/>
    <p:sldId id="264" r:id="rId9"/>
    <p:sldId id="315" r:id="rId10"/>
    <p:sldId id="316" r:id="rId11"/>
    <p:sldId id="317" r:id="rId12"/>
    <p:sldId id="318" r:id="rId13"/>
    <p:sldId id="319" r:id="rId14"/>
    <p:sldId id="320" r:id="rId15"/>
    <p:sldId id="330" r:id="rId16"/>
    <p:sldId id="322" r:id="rId17"/>
    <p:sldId id="323" r:id="rId18"/>
    <p:sldId id="281" r:id="rId19"/>
    <p:sldId id="324" r:id="rId20"/>
    <p:sldId id="282" r:id="rId21"/>
    <p:sldId id="257" r:id="rId22"/>
    <p:sldId id="295" r:id="rId23"/>
    <p:sldId id="332" r:id="rId24"/>
    <p:sldId id="333" r:id="rId25"/>
    <p:sldId id="334" r:id="rId26"/>
    <p:sldId id="335" r:id="rId27"/>
    <p:sldId id="336" r:id="rId28"/>
    <p:sldId id="329" r:id="rId29"/>
    <p:sldId id="331" r:id="rId30"/>
    <p:sldId id="337" r:id="rId31"/>
    <p:sldId id="391" r:id="rId32"/>
    <p:sldId id="392" r:id="rId33"/>
    <p:sldId id="393" r:id="rId34"/>
    <p:sldId id="394" r:id="rId35"/>
    <p:sldId id="395" r:id="rId36"/>
    <p:sldId id="396" r:id="rId37"/>
    <p:sldId id="397" r:id="rId38"/>
    <p:sldId id="398" r:id="rId39"/>
    <p:sldId id="339" r:id="rId40"/>
    <p:sldId id="340" r:id="rId41"/>
    <p:sldId id="341" r:id="rId42"/>
    <p:sldId id="342" r:id="rId43"/>
    <p:sldId id="343" r:id="rId44"/>
    <p:sldId id="344" r:id="rId45"/>
    <p:sldId id="345" r:id="rId46"/>
    <p:sldId id="346" r:id="rId47"/>
    <p:sldId id="347" r:id="rId48"/>
    <p:sldId id="348" r:id="rId49"/>
    <p:sldId id="349" r:id="rId50"/>
    <p:sldId id="350" r:id="rId51"/>
    <p:sldId id="351" r:id="rId52"/>
    <p:sldId id="352" r:id="rId53"/>
    <p:sldId id="353" r:id="rId54"/>
    <p:sldId id="354" r:id="rId55"/>
    <p:sldId id="355" r:id="rId56"/>
    <p:sldId id="356" r:id="rId57"/>
    <p:sldId id="357" r:id="rId58"/>
    <p:sldId id="358" r:id="rId59"/>
    <p:sldId id="359" r:id="rId60"/>
    <p:sldId id="360" r:id="rId61"/>
    <p:sldId id="361" r:id="rId62"/>
    <p:sldId id="362" r:id="rId63"/>
    <p:sldId id="363" r:id="rId64"/>
    <p:sldId id="364" r:id="rId65"/>
    <p:sldId id="365" r:id="rId66"/>
    <p:sldId id="366" r:id="rId67"/>
    <p:sldId id="367" r:id="rId68"/>
    <p:sldId id="368" r:id="rId69"/>
    <p:sldId id="369" r:id="rId70"/>
    <p:sldId id="370" r:id="rId71"/>
    <p:sldId id="371" r:id="rId72"/>
    <p:sldId id="372" r:id="rId73"/>
    <p:sldId id="373" r:id="rId74"/>
    <p:sldId id="376" r:id="rId75"/>
    <p:sldId id="377" r:id="rId76"/>
    <p:sldId id="378" r:id="rId77"/>
    <p:sldId id="379" r:id="rId78"/>
    <p:sldId id="380" r:id="rId79"/>
    <p:sldId id="382" r:id="rId80"/>
    <p:sldId id="383" r:id="rId81"/>
    <p:sldId id="384" r:id="rId82"/>
    <p:sldId id="385" r:id="rId83"/>
    <p:sldId id="386" r:id="rId84"/>
    <p:sldId id="387" r:id="rId85"/>
    <p:sldId id="388" r:id="rId86"/>
    <p:sldId id="390" r:id="rId87"/>
  </p:sldIdLst>
  <p:sldSz cx="9144000" cy="6858000" type="screen4x3"/>
  <p:notesSz cx="6858000" cy="9144000"/>
  <p:defaultTextStyle>
    <a:defPPr>
      <a:defRPr lang="th-TH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4660"/>
  </p:normalViewPr>
  <p:slideViewPr>
    <p:cSldViewPr>
      <p:cViewPr varScale="1">
        <p:scale>
          <a:sx n="69" d="100"/>
          <a:sy n="69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คอลัมน์1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Lbls>
            <c:txPr>
              <a:bodyPr/>
              <a:lstStyle/>
              <a:p>
                <a:pPr>
                  <a:defRPr b="1"/>
                </a:pPr>
                <a:endParaRPr lang="th-TH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เกษตรกรรม</c:v>
                </c:pt>
                <c:pt idx="1">
                  <c:v>รับจ้าง</c:v>
                </c:pt>
                <c:pt idx="2">
                  <c:v>ข้าราชการ</c:v>
                </c:pt>
                <c:pt idx="3">
                  <c:v>อื่นๆ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92</c:v>
                </c:pt>
                <c:pt idx="1">
                  <c:v>4</c:v>
                </c:pt>
                <c:pt idx="2">
                  <c:v>1.21</c:v>
                </c:pt>
                <c:pt idx="3">
                  <c:v>2.79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5394">
          <a:noFill/>
        </a:ln>
      </c:spPr>
    </c:plotArea>
    <c:legend>
      <c:legendPos val="r"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th-TH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เยื่อบุจมูกและคออักเสบ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J00</c:v>
                </c:pt>
                <c:pt idx="1">
                  <c:v>I10</c:v>
                </c:pt>
                <c:pt idx="2">
                  <c:v>J029</c:v>
                </c:pt>
                <c:pt idx="3">
                  <c:v>K30</c:v>
                </c:pt>
                <c:pt idx="4">
                  <c:v>E119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155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HT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J00</c:v>
                </c:pt>
                <c:pt idx="1">
                  <c:v>I10</c:v>
                </c:pt>
                <c:pt idx="2">
                  <c:v>J029</c:v>
                </c:pt>
                <c:pt idx="3">
                  <c:v>K30</c:v>
                </c:pt>
                <c:pt idx="4">
                  <c:v>E119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1">
                  <c:v>143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คออักเสบเฉียบพลัน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J00</c:v>
                </c:pt>
                <c:pt idx="1">
                  <c:v>I10</c:v>
                </c:pt>
                <c:pt idx="2">
                  <c:v>J029</c:v>
                </c:pt>
                <c:pt idx="3">
                  <c:v>K30</c:v>
                </c:pt>
                <c:pt idx="4">
                  <c:v>E119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2">
                  <c:v>136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ปวดท้อง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J00</c:v>
                </c:pt>
                <c:pt idx="1">
                  <c:v>I10</c:v>
                </c:pt>
                <c:pt idx="2">
                  <c:v>J029</c:v>
                </c:pt>
                <c:pt idx="3">
                  <c:v>K30</c:v>
                </c:pt>
                <c:pt idx="4">
                  <c:v>E119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3">
                  <c:v>80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DM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J00</c:v>
                </c:pt>
                <c:pt idx="1">
                  <c:v>I10</c:v>
                </c:pt>
                <c:pt idx="2">
                  <c:v>J029</c:v>
                </c:pt>
                <c:pt idx="3">
                  <c:v>K30</c:v>
                </c:pt>
                <c:pt idx="4">
                  <c:v>E119</c:v>
                </c:pt>
              </c:strCache>
            </c:strRef>
          </c:cat>
          <c:val>
            <c:numRef>
              <c:f>Sheet1!$F$2:$F$6</c:f>
              <c:numCache>
                <c:formatCode>General</c:formatCode>
                <c:ptCount val="5"/>
                <c:pt idx="4">
                  <c:v>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6457216"/>
        <c:axId val="176542080"/>
      </c:barChart>
      <c:catAx>
        <c:axId val="176457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6542080"/>
        <c:crosses val="autoZero"/>
        <c:auto val="1"/>
        <c:lblAlgn val="ctr"/>
        <c:lblOffset val="100"/>
        <c:noMultiLvlLbl val="0"/>
      </c:catAx>
      <c:valAx>
        <c:axId val="1765420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645721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798"/>
      </a:pPr>
      <a:endParaRPr lang="th-TH"/>
    </a:p>
  </c:txPr>
  <c:externalData r:id="rId2">
    <c:autoUpdate val="0"/>
  </c:externalData>
</c:chartSpac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png"/><Relationship Id="rId4" Type="http://schemas.openxmlformats.org/officeDocument/2006/relationships/image" Target="../media/image18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png"/><Relationship Id="rId4" Type="http://schemas.openxmlformats.org/officeDocument/2006/relationships/image" Target="../media/image1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32F036-6279-49C8-A49E-0950F6CE9F89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2B719FE6-9EFF-4B89-9812-520F9F83721A}">
      <dgm:prSet phldrT="[Text]"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sz="4400" dirty="0" smtClean="0">
              <a:latin typeface="TH SarabunPSK" pitchFamily="34" charset="-34"/>
              <a:cs typeface="TH SarabunPSK" pitchFamily="34" charset="-34"/>
            </a:rPr>
            <a:t>พัฒนามาตรฐานบริการ </a:t>
          </a:r>
          <a:endParaRPr lang="th-TH" sz="4400" dirty="0">
            <a:latin typeface="TH SarabunPSK" pitchFamily="34" charset="-34"/>
            <a:cs typeface="TH SarabunPSK" pitchFamily="34" charset="-34"/>
          </a:endParaRPr>
        </a:p>
      </dgm:t>
    </dgm:pt>
    <dgm:pt modelId="{4B1C55A9-206F-46CD-BCD0-8E32CD6F4562}" type="parTrans" cxnId="{B929D6BC-191C-4935-94CF-CC3C2BADE2EC}">
      <dgm:prSet/>
      <dgm:spPr/>
      <dgm:t>
        <a:bodyPr/>
        <a:lstStyle/>
        <a:p>
          <a:endParaRPr lang="th-TH"/>
        </a:p>
      </dgm:t>
    </dgm:pt>
    <dgm:pt modelId="{29C9C78B-9146-485D-883E-BC62450488BD}" type="sibTrans" cxnId="{B929D6BC-191C-4935-94CF-CC3C2BADE2EC}">
      <dgm:prSet/>
      <dgm:spPr/>
      <dgm:t>
        <a:bodyPr/>
        <a:lstStyle/>
        <a:p>
          <a:endParaRPr lang="th-TH"/>
        </a:p>
      </dgm:t>
    </dgm:pt>
    <dgm:pt modelId="{2A7088FB-190E-456F-ADD8-3C6823591F14}">
      <dgm:prSet phldrT="[Text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sz="3600" dirty="0" smtClean="0">
              <a:latin typeface="TH SarabunPSK" pitchFamily="34" charset="-34"/>
              <a:cs typeface="TH SarabunPSK" pitchFamily="34" charset="-34"/>
            </a:rPr>
            <a:t>ตามหลักปรัชญาเศรษฐกิจพอเพียง </a:t>
          </a:r>
          <a:endParaRPr lang="th-TH" sz="3600" dirty="0">
            <a:latin typeface="TH SarabunPSK" pitchFamily="34" charset="-34"/>
            <a:cs typeface="TH SarabunPSK" pitchFamily="34" charset="-34"/>
          </a:endParaRPr>
        </a:p>
      </dgm:t>
    </dgm:pt>
    <dgm:pt modelId="{AAA19B20-CAE0-44CE-89E2-21861E2C3849}" type="parTrans" cxnId="{5F4FF9BD-B572-4A50-8334-66CE87953D08}">
      <dgm:prSet/>
      <dgm:spPr/>
      <dgm:t>
        <a:bodyPr/>
        <a:lstStyle/>
        <a:p>
          <a:endParaRPr lang="th-TH"/>
        </a:p>
      </dgm:t>
    </dgm:pt>
    <dgm:pt modelId="{90BB6617-75BB-4AEC-B5C9-8DAC77F10DA4}" type="sibTrans" cxnId="{5F4FF9BD-B572-4A50-8334-66CE87953D08}">
      <dgm:prSet/>
      <dgm:spPr/>
      <dgm:t>
        <a:bodyPr/>
        <a:lstStyle/>
        <a:p>
          <a:endParaRPr lang="th-TH"/>
        </a:p>
      </dgm:t>
    </dgm:pt>
    <dgm:pt modelId="{5EE1301D-E85E-4DE2-848D-39052EFA290F}">
      <dgm:prSet phldrT="[Text]"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sz="3600" dirty="0" smtClean="0">
              <a:latin typeface="TH SarabunPSK" pitchFamily="34" charset="-34"/>
              <a:cs typeface="TH SarabunPSK" pitchFamily="34" charset="-34"/>
            </a:rPr>
            <a:t>เพื่อการมีสุขภาพดีของปวงประชา</a:t>
          </a:r>
          <a:endParaRPr lang="th-TH" sz="3600" dirty="0">
            <a:latin typeface="TH SarabunPSK" pitchFamily="34" charset="-34"/>
            <a:cs typeface="TH SarabunPSK" pitchFamily="34" charset="-34"/>
          </a:endParaRPr>
        </a:p>
      </dgm:t>
    </dgm:pt>
    <dgm:pt modelId="{FDCF928B-38FA-40D3-9271-D5726FE3662C}" type="sibTrans" cxnId="{4F2A6CD5-6BC9-45AB-9D1D-67EF441A0617}">
      <dgm:prSet/>
      <dgm:spPr/>
      <dgm:t>
        <a:bodyPr/>
        <a:lstStyle/>
        <a:p>
          <a:endParaRPr lang="th-TH"/>
        </a:p>
      </dgm:t>
    </dgm:pt>
    <dgm:pt modelId="{7DC36EB3-C24E-49FD-914E-E4AF794C1067}" type="parTrans" cxnId="{4F2A6CD5-6BC9-45AB-9D1D-67EF441A0617}">
      <dgm:prSet/>
      <dgm:spPr/>
      <dgm:t>
        <a:bodyPr/>
        <a:lstStyle/>
        <a:p>
          <a:endParaRPr lang="th-TH"/>
        </a:p>
      </dgm:t>
    </dgm:pt>
    <dgm:pt modelId="{928CC456-ED4D-428B-ADF9-0375955D8145}" type="pres">
      <dgm:prSet presAssocID="{1832F036-6279-49C8-A49E-0950F6CE9F8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490C81BD-1450-424E-9FEE-6C3A60DDE88C}" type="pres">
      <dgm:prSet presAssocID="{1832F036-6279-49C8-A49E-0950F6CE9F89}" presName="dummyMaxCanvas" presStyleCnt="0">
        <dgm:presLayoutVars/>
      </dgm:prSet>
      <dgm:spPr/>
    </dgm:pt>
    <dgm:pt modelId="{C843CDE7-EC5B-4967-9FE5-94CEAF60B6AB}" type="pres">
      <dgm:prSet presAssocID="{1832F036-6279-49C8-A49E-0950F6CE9F89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7F5F03F-344E-4A38-B0F7-F095FC74E719}" type="pres">
      <dgm:prSet presAssocID="{1832F036-6279-49C8-A49E-0950F6CE9F89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0F2FE16-575D-440A-A11E-6073132B43AA}" type="pres">
      <dgm:prSet presAssocID="{1832F036-6279-49C8-A49E-0950F6CE9F89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7397808-6985-411B-A12F-B69791A1DA22}" type="pres">
      <dgm:prSet presAssocID="{1832F036-6279-49C8-A49E-0950F6CE9F89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755BC24-FA99-441B-BFBD-51A240E405C2}" type="pres">
      <dgm:prSet presAssocID="{1832F036-6279-49C8-A49E-0950F6CE9F89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C2C26CF-147C-4433-93EA-57CACAC8C304}" type="pres">
      <dgm:prSet presAssocID="{1832F036-6279-49C8-A49E-0950F6CE9F89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BA762E6-01EB-4968-AFA8-F1190D0560A1}" type="pres">
      <dgm:prSet presAssocID="{1832F036-6279-49C8-A49E-0950F6CE9F89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9381C24-DCE7-4144-A669-9211F315AE99}" type="pres">
      <dgm:prSet presAssocID="{1832F036-6279-49C8-A49E-0950F6CE9F89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4F2A6CD5-6BC9-45AB-9D1D-67EF441A0617}" srcId="{1832F036-6279-49C8-A49E-0950F6CE9F89}" destId="{5EE1301D-E85E-4DE2-848D-39052EFA290F}" srcOrd="1" destOrd="0" parTransId="{7DC36EB3-C24E-49FD-914E-E4AF794C1067}" sibTransId="{FDCF928B-38FA-40D3-9271-D5726FE3662C}"/>
    <dgm:cxn modelId="{31F4AC20-DE97-486C-B6AD-A7BF7F1F1B4C}" type="presOf" srcId="{2B719FE6-9EFF-4B89-9812-520F9F83721A}" destId="{C843CDE7-EC5B-4967-9FE5-94CEAF60B6AB}" srcOrd="0" destOrd="0" presId="urn:microsoft.com/office/officeart/2005/8/layout/vProcess5"/>
    <dgm:cxn modelId="{5F4FF9BD-B572-4A50-8334-66CE87953D08}" srcId="{1832F036-6279-49C8-A49E-0950F6CE9F89}" destId="{2A7088FB-190E-456F-ADD8-3C6823591F14}" srcOrd="2" destOrd="0" parTransId="{AAA19B20-CAE0-44CE-89E2-21861E2C3849}" sibTransId="{90BB6617-75BB-4AEC-B5C9-8DAC77F10DA4}"/>
    <dgm:cxn modelId="{91DB710F-3FBF-4D19-9D12-42E3B7342447}" type="presOf" srcId="{29C9C78B-9146-485D-883E-BC62450488BD}" destId="{67397808-6985-411B-A12F-B69791A1DA22}" srcOrd="0" destOrd="0" presId="urn:microsoft.com/office/officeart/2005/8/layout/vProcess5"/>
    <dgm:cxn modelId="{1954BD31-533E-495D-A68E-276B7CD0919C}" type="presOf" srcId="{5EE1301D-E85E-4DE2-848D-39052EFA290F}" destId="{CBA762E6-01EB-4968-AFA8-F1190D0560A1}" srcOrd="1" destOrd="0" presId="urn:microsoft.com/office/officeart/2005/8/layout/vProcess5"/>
    <dgm:cxn modelId="{FA1F22F9-7E19-4F35-8774-F6916B8BDBCF}" type="presOf" srcId="{FDCF928B-38FA-40D3-9271-D5726FE3662C}" destId="{9755BC24-FA99-441B-BFBD-51A240E405C2}" srcOrd="0" destOrd="0" presId="urn:microsoft.com/office/officeart/2005/8/layout/vProcess5"/>
    <dgm:cxn modelId="{C9A960A1-AF38-49D8-B94D-8F9091167D3D}" type="presOf" srcId="{2A7088FB-190E-456F-ADD8-3C6823591F14}" destId="{60F2FE16-575D-440A-A11E-6073132B43AA}" srcOrd="0" destOrd="0" presId="urn:microsoft.com/office/officeart/2005/8/layout/vProcess5"/>
    <dgm:cxn modelId="{5CE91C13-79AF-4F4B-B392-2BE661EE74CC}" type="presOf" srcId="{5EE1301D-E85E-4DE2-848D-39052EFA290F}" destId="{87F5F03F-344E-4A38-B0F7-F095FC74E719}" srcOrd="0" destOrd="0" presId="urn:microsoft.com/office/officeart/2005/8/layout/vProcess5"/>
    <dgm:cxn modelId="{AEBD7C10-E621-4D59-8A54-C21050006ED4}" type="presOf" srcId="{2B719FE6-9EFF-4B89-9812-520F9F83721A}" destId="{2C2C26CF-147C-4433-93EA-57CACAC8C304}" srcOrd="1" destOrd="0" presId="urn:microsoft.com/office/officeart/2005/8/layout/vProcess5"/>
    <dgm:cxn modelId="{B929D6BC-191C-4935-94CF-CC3C2BADE2EC}" srcId="{1832F036-6279-49C8-A49E-0950F6CE9F89}" destId="{2B719FE6-9EFF-4B89-9812-520F9F83721A}" srcOrd="0" destOrd="0" parTransId="{4B1C55A9-206F-46CD-BCD0-8E32CD6F4562}" sibTransId="{29C9C78B-9146-485D-883E-BC62450488BD}"/>
    <dgm:cxn modelId="{D194022F-3BB4-4ABA-A1A9-A23C3557E95F}" type="presOf" srcId="{2A7088FB-190E-456F-ADD8-3C6823591F14}" destId="{D9381C24-DCE7-4144-A669-9211F315AE99}" srcOrd="1" destOrd="0" presId="urn:microsoft.com/office/officeart/2005/8/layout/vProcess5"/>
    <dgm:cxn modelId="{506A54D2-0BF6-4343-9D90-262D5F9B4D0D}" type="presOf" srcId="{1832F036-6279-49C8-A49E-0950F6CE9F89}" destId="{928CC456-ED4D-428B-ADF9-0375955D8145}" srcOrd="0" destOrd="0" presId="urn:microsoft.com/office/officeart/2005/8/layout/vProcess5"/>
    <dgm:cxn modelId="{321548B6-4EF0-4105-9B0A-DBED652DFB0B}" type="presParOf" srcId="{928CC456-ED4D-428B-ADF9-0375955D8145}" destId="{490C81BD-1450-424E-9FEE-6C3A60DDE88C}" srcOrd="0" destOrd="0" presId="urn:microsoft.com/office/officeart/2005/8/layout/vProcess5"/>
    <dgm:cxn modelId="{DE649317-D891-47E7-B3A1-1284F842DC9A}" type="presParOf" srcId="{928CC456-ED4D-428B-ADF9-0375955D8145}" destId="{C843CDE7-EC5B-4967-9FE5-94CEAF60B6AB}" srcOrd="1" destOrd="0" presId="urn:microsoft.com/office/officeart/2005/8/layout/vProcess5"/>
    <dgm:cxn modelId="{F8345E3B-6121-4158-9A15-C4CE9C8D7151}" type="presParOf" srcId="{928CC456-ED4D-428B-ADF9-0375955D8145}" destId="{87F5F03F-344E-4A38-B0F7-F095FC74E719}" srcOrd="2" destOrd="0" presId="urn:microsoft.com/office/officeart/2005/8/layout/vProcess5"/>
    <dgm:cxn modelId="{9D3D999D-B32B-4C2F-8F64-EC761AD243DF}" type="presParOf" srcId="{928CC456-ED4D-428B-ADF9-0375955D8145}" destId="{60F2FE16-575D-440A-A11E-6073132B43AA}" srcOrd="3" destOrd="0" presId="urn:microsoft.com/office/officeart/2005/8/layout/vProcess5"/>
    <dgm:cxn modelId="{806F2325-5E29-4EF6-8584-C58802B0B8ED}" type="presParOf" srcId="{928CC456-ED4D-428B-ADF9-0375955D8145}" destId="{67397808-6985-411B-A12F-B69791A1DA22}" srcOrd="4" destOrd="0" presId="urn:microsoft.com/office/officeart/2005/8/layout/vProcess5"/>
    <dgm:cxn modelId="{5287AD65-9ACA-4BC5-BC59-CCA9E39C3185}" type="presParOf" srcId="{928CC456-ED4D-428B-ADF9-0375955D8145}" destId="{9755BC24-FA99-441B-BFBD-51A240E405C2}" srcOrd="5" destOrd="0" presId="urn:microsoft.com/office/officeart/2005/8/layout/vProcess5"/>
    <dgm:cxn modelId="{A0CABD9D-AEAD-4460-BAF3-4CDBEC878744}" type="presParOf" srcId="{928CC456-ED4D-428B-ADF9-0375955D8145}" destId="{2C2C26CF-147C-4433-93EA-57CACAC8C304}" srcOrd="6" destOrd="0" presId="urn:microsoft.com/office/officeart/2005/8/layout/vProcess5"/>
    <dgm:cxn modelId="{794B3E5C-4C73-4C9F-8651-1A0CAB320EF6}" type="presParOf" srcId="{928CC456-ED4D-428B-ADF9-0375955D8145}" destId="{CBA762E6-01EB-4968-AFA8-F1190D0560A1}" srcOrd="7" destOrd="0" presId="urn:microsoft.com/office/officeart/2005/8/layout/vProcess5"/>
    <dgm:cxn modelId="{3BC59B27-BD7A-473D-8F14-4782A3167993}" type="presParOf" srcId="{928CC456-ED4D-428B-ADF9-0375955D8145}" destId="{D9381C24-DCE7-4144-A669-9211F315AE9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4A92D3-2BC9-496D-A5AD-4E25BA4F6704}" type="doc">
      <dgm:prSet loTypeId="urn:microsoft.com/office/officeart/2005/8/layout/matrix1" loCatId="matrix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3B562698-EA02-4EAC-B855-68CD2B900D21}">
      <dgm:prSet phldrT="[Text]" custT="1"/>
      <dgm:spPr/>
      <dgm:t>
        <a:bodyPr/>
        <a:lstStyle/>
        <a:p>
          <a:r>
            <a:rPr lang="th-TH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รพ.</a:t>
          </a:r>
          <a:r>
            <a:rPr lang="th-TH" sz="4000" b="1" dirty="0" smtClean="0">
              <a:effectLst/>
              <a:latin typeface="TH SarabunPSK" pitchFamily="34" charset="-34"/>
              <a:cs typeface="TH SarabunPSK" pitchFamily="34" charset="-34"/>
            </a:rPr>
            <a:t>สต.</a:t>
          </a:r>
          <a:r>
            <a:rPr lang="th-TH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จันดุม</a:t>
          </a:r>
          <a:endParaRPr lang="th-TH" sz="4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PSK" pitchFamily="34" charset="-34"/>
            <a:cs typeface="TH SarabunPSK" pitchFamily="34" charset="-34"/>
          </a:endParaRPr>
        </a:p>
      </dgm:t>
    </dgm:pt>
    <dgm:pt modelId="{6F0BB5F3-8A03-4FEE-89CC-88379D8AABD5}" type="parTrans" cxnId="{94EF0196-D794-4F4F-B0DD-DE407279231D}">
      <dgm:prSet/>
      <dgm:spPr/>
      <dgm:t>
        <a:bodyPr/>
        <a:lstStyle/>
        <a:p>
          <a:endParaRPr lang="th-TH"/>
        </a:p>
      </dgm:t>
    </dgm:pt>
    <dgm:pt modelId="{93934C17-471F-43BE-9BFE-ED0ADB16505E}" type="sibTrans" cxnId="{94EF0196-D794-4F4F-B0DD-DE407279231D}">
      <dgm:prSet/>
      <dgm:spPr/>
      <dgm:t>
        <a:bodyPr/>
        <a:lstStyle/>
        <a:p>
          <a:endParaRPr lang="th-TH"/>
        </a:p>
      </dgm:t>
    </dgm:pt>
    <dgm:pt modelId="{FD46F46B-44E2-4F04-B48A-CE74B6DA79C2}">
      <dgm:prSet phldrT="[Text]" custT="1"/>
      <dgm:spPr>
        <a:solidFill>
          <a:srgbClr val="FF0066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th-TH" sz="3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PSK" pitchFamily="34" charset="-34"/>
            <a:cs typeface="TH SarabunPSK" pitchFamily="34" charset="-34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หมู่ </a:t>
          </a:r>
          <a: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2</a:t>
          </a:r>
          <a:r>
            <a:rPr lang="th-TH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 บ้านจันดุม 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ตำบลจันดุม</a:t>
          </a:r>
        </a:p>
        <a:p>
          <a:pPr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200" dirty="0"/>
        </a:p>
      </dgm:t>
    </dgm:pt>
    <dgm:pt modelId="{84A6B28F-AA1F-40D1-A72C-3D8E73A97989}" type="parTrans" cxnId="{47BDBDC2-B46D-451A-AF31-6F42560BFE4E}">
      <dgm:prSet/>
      <dgm:spPr/>
      <dgm:t>
        <a:bodyPr/>
        <a:lstStyle/>
        <a:p>
          <a:endParaRPr lang="th-TH"/>
        </a:p>
      </dgm:t>
    </dgm:pt>
    <dgm:pt modelId="{97BD06B3-6C24-4230-8E3F-F616D0490F84}" type="sibTrans" cxnId="{47BDBDC2-B46D-451A-AF31-6F42560BFE4E}">
      <dgm:prSet/>
      <dgm:spPr/>
      <dgm:t>
        <a:bodyPr/>
        <a:lstStyle/>
        <a:p>
          <a:endParaRPr lang="th-TH"/>
        </a:p>
      </dgm:t>
    </dgm:pt>
    <dgm:pt modelId="{4291B577-E0AF-485A-BD03-65ECD0E65A6F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th-TH" sz="3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PSK" pitchFamily="34" charset="-34"/>
            <a:cs typeface="TH SarabunPSK" pitchFamily="34" charset="-34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เป็นพื้นที่ราบลุ่ม</a:t>
          </a:r>
        </a:p>
        <a:p>
          <a:pPr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200" dirty="0"/>
        </a:p>
      </dgm:t>
    </dgm:pt>
    <dgm:pt modelId="{73B4B271-6BE9-4B5B-A7A1-08BB4490F234}" type="parTrans" cxnId="{25886F00-DB8B-48E3-B5AB-1E36828D7D06}">
      <dgm:prSet/>
      <dgm:spPr/>
      <dgm:t>
        <a:bodyPr/>
        <a:lstStyle/>
        <a:p>
          <a:endParaRPr lang="th-TH"/>
        </a:p>
      </dgm:t>
    </dgm:pt>
    <dgm:pt modelId="{4CF205C9-C7BB-48AD-8B99-07B6675003D1}" type="sibTrans" cxnId="{25886F00-DB8B-48E3-B5AB-1E36828D7D06}">
      <dgm:prSet/>
      <dgm:spPr/>
      <dgm:t>
        <a:bodyPr/>
        <a:lstStyle/>
        <a:p>
          <a:endParaRPr lang="th-TH"/>
        </a:p>
      </dgm:t>
    </dgm:pt>
    <dgm:pt modelId="{FCEF31BB-4D92-40AA-947A-518EEA5F1916}">
      <dgm:prSet phldrT="[Text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ระยะห่างจากอำเภอ</a:t>
          </a:r>
          <a:r>
            <a:rPr lang="th-TH" sz="32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พลับพลา</a:t>
          </a:r>
          <a:r>
            <a:rPr lang="th-TH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ชัย </a:t>
          </a:r>
          <a: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7 </a:t>
          </a:r>
          <a:r>
            <a:rPr lang="th-TH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กิโลเมตร</a:t>
          </a:r>
        </a:p>
        <a:p>
          <a:pPr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200" dirty="0"/>
        </a:p>
      </dgm:t>
    </dgm:pt>
    <dgm:pt modelId="{2703254F-6932-438C-AFE2-99394BDF4682}" type="parTrans" cxnId="{16427D9E-8C54-464F-AF13-5210109492A0}">
      <dgm:prSet/>
      <dgm:spPr/>
      <dgm:t>
        <a:bodyPr/>
        <a:lstStyle/>
        <a:p>
          <a:endParaRPr lang="th-TH"/>
        </a:p>
      </dgm:t>
    </dgm:pt>
    <dgm:pt modelId="{07B596A7-BBC1-46BF-94A0-00A9EEFAF208}" type="sibTrans" cxnId="{16427D9E-8C54-464F-AF13-5210109492A0}">
      <dgm:prSet/>
      <dgm:spPr/>
      <dgm:t>
        <a:bodyPr/>
        <a:lstStyle/>
        <a:p>
          <a:endParaRPr lang="th-TH"/>
        </a:p>
      </dgm:t>
    </dgm:pt>
    <dgm:pt modelId="{2B279243-6A58-4B55-ACC6-E2DAA629E6EC}">
      <dgm:prSet phldrT="[Text]" custT="1"/>
      <dgm:spPr>
        <a:solidFill>
          <a:srgbClr val="FF0066"/>
        </a:solidFill>
      </dgm:spPr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ระยะห่างจากจังหวัดบุรีรัมย์ 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 </a:t>
          </a:r>
          <a: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51 </a:t>
          </a:r>
          <a:r>
            <a:rPr lang="th-TH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กิโลเมตร</a:t>
          </a:r>
        </a:p>
        <a:p>
          <a:pPr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500" dirty="0"/>
        </a:p>
      </dgm:t>
    </dgm:pt>
    <dgm:pt modelId="{7A3B9807-3BBC-45E0-8328-B6E8E20EA8FC}" type="parTrans" cxnId="{C4F14F78-934A-4C38-B0B5-14769B4D12CE}">
      <dgm:prSet/>
      <dgm:spPr/>
      <dgm:t>
        <a:bodyPr/>
        <a:lstStyle/>
        <a:p>
          <a:endParaRPr lang="th-TH"/>
        </a:p>
      </dgm:t>
    </dgm:pt>
    <dgm:pt modelId="{3450727A-C364-4998-AF66-022963EF1B81}" type="sibTrans" cxnId="{C4F14F78-934A-4C38-B0B5-14769B4D12CE}">
      <dgm:prSet/>
      <dgm:spPr/>
      <dgm:t>
        <a:bodyPr/>
        <a:lstStyle/>
        <a:p>
          <a:endParaRPr lang="th-TH"/>
        </a:p>
      </dgm:t>
    </dgm:pt>
    <dgm:pt modelId="{8B602795-ABCF-4509-B34F-5565ACE99EFA}" type="pres">
      <dgm:prSet presAssocID="{944A92D3-2BC9-496D-A5AD-4E25BA4F6704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C11F8716-C2FF-482F-9FE7-A0343F3BBDEC}" type="pres">
      <dgm:prSet presAssocID="{944A92D3-2BC9-496D-A5AD-4E25BA4F6704}" presName="matrix" presStyleCnt="0"/>
      <dgm:spPr/>
    </dgm:pt>
    <dgm:pt modelId="{08032575-38D6-440C-9403-5248A88DA2A3}" type="pres">
      <dgm:prSet presAssocID="{944A92D3-2BC9-496D-A5AD-4E25BA4F6704}" presName="tile1" presStyleLbl="node1" presStyleIdx="0" presStyleCnt="4" custScaleY="100000"/>
      <dgm:spPr/>
      <dgm:t>
        <a:bodyPr/>
        <a:lstStyle/>
        <a:p>
          <a:endParaRPr lang="th-TH"/>
        </a:p>
      </dgm:t>
    </dgm:pt>
    <dgm:pt modelId="{3495F054-6653-4F51-ABAD-4A0C0E7955A4}" type="pres">
      <dgm:prSet presAssocID="{944A92D3-2BC9-496D-A5AD-4E25BA4F6704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4D29F29-A890-40A2-A89D-86CDE2F1E2D0}" type="pres">
      <dgm:prSet presAssocID="{944A92D3-2BC9-496D-A5AD-4E25BA4F6704}" presName="tile2" presStyleLbl="node1" presStyleIdx="1" presStyleCnt="4"/>
      <dgm:spPr/>
      <dgm:t>
        <a:bodyPr/>
        <a:lstStyle/>
        <a:p>
          <a:endParaRPr lang="th-TH"/>
        </a:p>
      </dgm:t>
    </dgm:pt>
    <dgm:pt modelId="{595B84FE-F6FB-4526-A304-C29025DFC9DC}" type="pres">
      <dgm:prSet presAssocID="{944A92D3-2BC9-496D-A5AD-4E25BA4F6704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03999B9-F4E4-4220-91CB-C317DA3B7098}" type="pres">
      <dgm:prSet presAssocID="{944A92D3-2BC9-496D-A5AD-4E25BA4F6704}" presName="tile3" presStyleLbl="node1" presStyleIdx="2" presStyleCnt="4"/>
      <dgm:spPr/>
      <dgm:t>
        <a:bodyPr/>
        <a:lstStyle/>
        <a:p>
          <a:endParaRPr lang="th-TH"/>
        </a:p>
      </dgm:t>
    </dgm:pt>
    <dgm:pt modelId="{7F93B31E-E06B-4932-B21E-14C130E4529F}" type="pres">
      <dgm:prSet presAssocID="{944A92D3-2BC9-496D-A5AD-4E25BA4F6704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E608B91-6EF5-44A8-86CD-2CE66F02ADF9}" type="pres">
      <dgm:prSet presAssocID="{944A92D3-2BC9-496D-A5AD-4E25BA4F6704}" presName="tile4" presStyleLbl="node1" presStyleIdx="3" presStyleCnt="4"/>
      <dgm:spPr/>
      <dgm:t>
        <a:bodyPr/>
        <a:lstStyle/>
        <a:p>
          <a:endParaRPr lang="th-TH"/>
        </a:p>
      </dgm:t>
    </dgm:pt>
    <dgm:pt modelId="{E5F822A7-842E-4FFE-8673-E7B86D43BDE9}" type="pres">
      <dgm:prSet presAssocID="{944A92D3-2BC9-496D-A5AD-4E25BA4F6704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18D0D7F-C8B0-49CC-9538-AAE6955F721C}" type="pres">
      <dgm:prSet presAssocID="{944A92D3-2BC9-496D-A5AD-4E25BA4F6704}" presName="centerTile" presStyleLbl="fgShp" presStyleIdx="0" presStyleCnt="1" custScaleX="160086" custScaleY="88155" custLinFactNeighborX="-713" custLinFactNeighborY="-4979">
        <dgm:presLayoutVars>
          <dgm:chMax val="0"/>
          <dgm:chPref val="0"/>
        </dgm:presLayoutVars>
      </dgm:prSet>
      <dgm:spPr/>
      <dgm:t>
        <a:bodyPr/>
        <a:lstStyle/>
        <a:p>
          <a:endParaRPr lang="th-TH"/>
        </a:p>
      </dgm:t>
    </dgm:pt>
  </dgm:ptLst>
  <dgm:cxnLst>
    <dgm:cxn modelId="{C4F14F78-934A-4C38-B0B5-14769B4D12CE}" srcId="{3B562698-EA02-4EAC-B855-68CD2B900D21}" destId="{2B279243-6A58-4B55-ACC6-E2DAA629E6EC}" srcOrd="3" destOrd="0" parTransId="{7A3B9807-3BBC-45E0-8328-B6E8E20EA8FC}" sibTransId="{3450727A-C364-4998-AF66-022963EF1B81}"/>
    <dgm:cxn modelId="{47BDBDC2-B46D-451A-AF31-6F42560BFE4E}" srcId="{3B562698-EA02-4EAC-B855-68CD2B900D21}" destId="{FD46F46B-44E2-4F04-B48A-CE74B6DA79C2}" srcOrd="0" destOrd="0" parTransId="{84A6B28F-AA1F-40D1-A72C-3D8E73A97989}" sibTransId="{97BD06B3-6C24-4230-8E3F-F616D0490F84}"/>
    <dgm:cxn modelId="{BFA666A9-4A3A-4483-9C34-FBC0EA8AB4EB}" type="presOf" srcId="{FCEF31BB-4D92-40AA-947A-518EEA5F1916}" destId="{7F93B31E-E06B-4932-B21E-14C130E4529F}" srcOrd="1" destOrd="0" presId="urn:microsoft.com/office/officeart/2005/8/layout/matrix1"/>
    <dgm:cxn modelId="{94EF0196-D794-4F4F-B0DD-DE407279231D}" srcId="{944A92D3-2BC9-496D-A5AD-4E25BA4F6704}" destId="{3B562698-EA02-4EAC-B855-68CD2B900D21}" srcOrd="0" destOrd="0" parTransId="{6F0BB5F3-8A03-4FEE-89CC-88379D8AABD5}" sibTransId="{93934C17-471F-43BE-9BFE-ED0ADB16505E}"/>
    <dgm:cxn modelId="{986CA155-8014-4A36-B65A-85B25B8F6533}" type="presOf" srcId="{2B279243-6A58-4B55-ACC6-E2DAA629E6EC}" destId="{E5F822A7-842E-4FFE-8673-E7B86D43BDE9}" srcOrd="1" destOrd="0" presId="urn:microsoft.com/office/officeart/2005/8/layout/matrix1"/>
    <dgm:cxn modelId="{9E280232-174D-4A30-981B-58A04247A302}" type="presOf" srcId="{FCEF31BB-4D92-40AA-947A-518EEA5F1916}" destId="{103999B9-F4E4-4220-91CB-C317DA3B7098}" srcOrd="0" destOrd="0" presId="urn:microsoft.com/office/officeart/2005/8/layout/matrix1"/>
    <dgm:cxn modelId="{74D09A23-BEF5-480F-A9ED-3DF7E9AE4A8E}" type="presOf" srcId="{FD46F46B-44E2-4F04-B48A-CE74B6DA79C2}" destId="{3495F054-6653-4F51-ABAD-4A0C0E7955A4}" srcOrd="1" destOrd="0" presId="urn:microsoft.com/office/officeart/2005/8/layout/matrix1"/>
    <dgm:cxn modelId="{35C73205-062E-4736-8A6D-B6B5FD683F2F}" type="presOf" srcId="{944A92D3-2BC9-496D-A5AD-4E25BA4F6704}" destId="{8B602795-ABCF-4509-B34F-5565ACE99EFA}" srcOrd="0" destOrd="0" presId="urn:microsoft.com/office/officeart/2005/8/layout/matrix1"/>
    <dgm:cxn modelId="{CAB0230D-8C37-4643-B9AD-931E5395F1D9}" type="presOf" srcId="{FD46F46B-44E2-4F04-B48A-CE74B6DA79C2}" destId="{08032575-38D6-440C-9403-5248A88DA2A3}" srcOrd="0" destOrd="0" presId="urn:microsoft.com/office/officeart/2005/8/layout/matrix1"/>
    <dgm:cxn modelId="{25886F00-DB8B-48E3-B5AB-1E36828D7D06}" srcId="{3B562698-EA02-4EAC-B855-68CD2B900D21}" destId="{4291B577-E0AF-485A-BD03-65ECD0E65A6F}" srcOrd="1" destOrd="0" parTransId="{73B4B271-6BE9-4B5B-A7A1-08BB4490F234}" sibTransId="{4CF205C9-C7BB-48AD-8B99-07B6675003D1}"/>
    <dgm:cxn modelId="{831FF8F4-3746-42E7-9942-E253F4198B3F}" type="presOf" srcId="{4291B577-E0AF-485A-BD03-65ECD0E65A6F}" destId="{595B84FE-F6FB-4526-A304-C29025DFC9DC}" srcOrd="1" destOrd="0" presId="urn:microsoft.com/office/officeart/2005/8/layout/matrix1"/>
    <dgm:cxn modelId="{B100424E-A8B4-4B47-BF8B-02A7776982EF}" type="presOf" srcId="{2B279243-6A58-4B55-ACC6-E2DAA629E6EC}" destId="{CE608B91-6EF5-44A8-86CD-2CE66F02ADF9}" srcOrd="0" destOrd="0" presId="urn:microsoft.com/office/officeart/2005/8/layout/matrix1"/>
    <dgm:cxn modelId="{6A9807CC-310D-436A-9047-FB29491847B5}" type="presOf" srcId="{4291B577-E0AF-485A-BD03-65ECD0E65A6F}" destId="{54D29F29-A890-40A2-A89D-86CDE2F1E2D0}" srcOrd="0" destOrd="0" presId="urn:microsoft.com/office/officeart/2005/8/layout/matrix1"/>
    <dgm:cxn modelId="{16427D9E-8C54-464F-AF13-5210109492A0}" srcId="{3B562698-EA02-4EAC-B855-68CD2B900D21}" destId="{FCEF31BB-4D92-40AA-947A-518EEA5F1916}" srcOrd="2" destOrd="0" parTransId="{2703254F-6932-438C-AFE2-99394BDF4682}" sibTransId="{07B596A7-BBC1-46BF-94A0-00A9EEFAF208}"/>
    <dgm:cxn modelId="{F40924DF-89C3-4EF0-8A9F-FE534AF1505E}" type="presOf" srcId="{3B562698-EA02-4EAC-B855-68CD2B900D21}" destId="{518D0D7F-C8B0-49CC-9538-AAE6955F721C}" srcOrd="0" destOrd="0" presId="urn:microsoft.com/office/officeart/2005/8/layout/matrix1"/>
    <dgm:cxn modelId="{61CD43ED-3E8C-485D-AC22-167A23F33610}" type="presParOf" srcId="{8B602795-ABCF-4509-B34F-5565ACE99EFA}" destId="{C11F8716-C2FF-482F-9FE7-A0343F3BBDEC}" srcOrd="0" destOrd="0" presId="urn:microsoft.com/office/officeart/2005/8/layout/matrix1"/>
    <dgm:cxn modelId="{BDDB7F55-4031-411B-8808-650A089783C0}" type="presParOf" srcId="{C11F8716-C2FF-482F-9FE7-A0343F3BBDEC}" destId="{08032575-38D6-440C-9403-5248A88DA2A3}" srcOrd="0" destOrd="0" presId="urn:microsoft.com/office/officeart/2005/8/layout/matrix1"/>
    <dgm:cxn modelId="{DDC03370-429E-44FF-8DDF-5C2C0DC5C946}" type="presParOf" srcId="{C11F8716-C2FF-482F-9FE7-A0343F3BBDEC}" destId="{3495F054-6653-4F51-ABAD-4A0C0E7955A4}" srcOrd="1" destOrd="0" presId="urn:microsoft.com/office/officeart/2005/8/layout/matrix1"/>
    <dgm:cxn modelId="{FFB95601-B983-4EFD-AED2-40812C17C655}" type="presParOf" srcId="{C11F8716-C2FF-482F-9FE7-A0343F3BBDEC}" destId="{54D29F29-A890-40A2-A89D-86CDE2F1E2D0}" srcOrd="2" destOrd="0" presId="urn:microsoft.com/office/officeart/2005/8/layout/matrix1"/>
    <dgm:cxn modelId="{E190D0E6-D43A-4671-9B4F-722D8ED2203D}" type="presParOf" srcId="{C11F8716-C2FF-482F-9FE7-A0343F3BBDEC}" destId="{595B84FE-F6FB-4526-A304-C29025DFC9DC}" srcOrd="3" destOrd="0" presId="urn:microsoft.com/office/officeart/2005/8/layout/matrix1"/>
    <dgm:cxn modelId="{360CD8CC-B468-431C-8942-0F16ADFDEE8F}" type="presParOf" srcId="{C11F8716-C2FF-482F-9FE7-A0343F3BBDEC}" destId="{103999B9-F4E4-4220-91CB-C317DA3B7098}" srcOrd="4" destOrd="0" presId="urn:microsoft.com/office/officeart/2005/8/layout/matrix1"/>
    <dgm:cxn modelId="{9DD41C0B-7A9C-42DC-9B1C-3FF44EDA2BEC}" type="presParOf" srcId="{C11F8716-C2FF-482F-9FE7-A0343F3BBDEC}" destId="{7F93B31E-E06B-4932-B21E-14C130E4529F}" srcOrd="5" destOrd="0" presId="urn:microsoft.com/office/officeart/2005/8/layout/matrix1"/>
    <dgm:cxn modelId="{F1A8B8CF-6F84-491D-97A0-95259F28ECD9}" type="presParOf" srcId="{C11F8716-C2FF-482F-9FE7-A0343F3BBDEC}" destId="{CE608B91-6EF5-44A8-86CD-2CE66F02ADF9}" srcOrd="6" destOrd="0" presId="urn:microsoft.com/office/officeart/2005/8/layout/matrix1"/>
    <dgm:cxn modelId="{6563AFB5-6DC5-45DF-8C8A-D67B4A72B686}" type="presParOf" srcId="{C11F8716-C2FF-482F-9FE7-A0343F3BBDEC}" destId="{E5F822A7-842E-4FFE-8673-E7B86D43BDE9}" srcOrd="7" destOrd="0" presId="urn:microsoft.com/office/officeart/2005/8/layout/matrix1"/>
    <dgm:cxn modelId="{C3AA5DA8-1874-41E3-9D33-15933A0A8490}" type="presParOf" srcId="{8B602795-ABCF-4509-B34F-5565ACE99EFA}" destId="{518D0D7F-C8B0-49CC-9538-AAE6955F721C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43AA3C-A04C-4BFE-9122-56EB8BA81578}" type="doc">
      <dgm:prSet loTypeId="urn:microsoft.com/office/officeart/2005/8/layout/hList7#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AAE76FCF-1277-4D7C-BCF8-1815C570FB30}">
      <dgm:prSet phldrT="[ข้อความ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th-TH" sz="32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  เทศบาล</a:t>
          </a:r>
          <a:endParaRPr lang="th-TH" sz="3200" b="1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</dgm:t>
    </dgm:pt>
    <dgm:pt modelId="{E51379A3-CC62-414F-843F-40F6EB0E8631}" type="parTrans" cxnId="{DAC38867-8719-4006-A7DE-EBFA9121E5B8}">
      <dgm:prSet/>
      <dgm:spPr/>
      <dgm:t>
        <a:bodyPr/>
        <a:lstStyle/>
        <a:p>
          <a:endParaRPr lang="th-TH"/>
        </a:p>
      </dgm:t>
    </dgm:pt>
    <dgm:pt modelId="{C52F9EB6-5864-4EC5-B42C-CC4D20B4028B}" type="sibTrans" cxnId="{DAC38867-8719-4006-A7DE-EBFA9121E5B8}">
      <dgm:prSet/>
      <dgm:spPr/>
      <dgm:t>
        <a:bodyPr/>
        <a:lstStyle/>
        <a:p>
          <a:endParaRPr lang="th-TH"/>
        </a:p>
      </dgm:t>
    </dgm:pt>
    <dgm:pt modelId="{ECA7703A-02EB-4F6C-9E77-0BFD5D8620EC}">
      <dgm:prSet phldrT="[ข้อความ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32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1 </a:t>
          </a:r>
          <a:r>
            <a:rPr lang="th-TH" sz="32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แห่ง</a:t>
          </a:r>
          <a:endParaRPr lang="th-TH" sz="3200" b="1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</dgm:t>
    </dgm:pt>
    <dgm:pt modelId="{40A3803A-39E5-488B-BD6A-84125F9391B5}" type="parTrans" cxnId="{8DB87055-1B37-4DCB-879F-49EBB185FFDE}">
      <dgm:prSet/>
      <dgm:spPr/>
      <dgm:t>
        <a:bodyPr/>
        <a:lstStyle/>
        <a:p>
          <a:endParaRPr lang="th-TH"/>
        </a:p>
      </dgm:t>
    </dgm:pt>
    <dgm:pt modelId="{D8ACA2B4-152C-4E6A-BD9B-7478D8824E88}" type="sibTrans" cxnId="{8DB87055-1B37-4DCB-879F-49EBB185FFDE}">
      <dgm:prSet/>
      <dgm:spPr/>
      <dgm:t>
        <a:bodyPr/>
        <a:lstStyle/>
        <a:p>
          <a:endParaRPr lang="th-TH"/>
        </a:p>
      </dgm:t>
    </dgm:pt>
    <dgm:pt modelId="{6909BCFF-92E6-42C2-9466-0660B7EB9779}">
      <dgm:prSet phldrT="[ข้อความ]" custT="1"/>
      <dgm:spPr>
        <a:solidFill>
          <a:srgbClr val="FF9999"/>
        </a:solidFill>
      </dgm:spPr>
      <dgm:t>
        <a:bodyPr/>
        <a:lstStyle/>
        <a:p>
          <a:r>
            <a:rPr lang="th-TH" sz="32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 โรงเรียน</a:t>
          </a:r>
          <a:endParaRPr lang="th-TH" sz="3200" b="1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</dgm:t>
    </dgm:pt>
    <dgm:pt modelId="{669936FF-3CD7-4427-9B1B-2EF6C1331104}" type="parTrans" cxnId="{CB02813F-EC49-4459-B8A4-90D8335FE9E7}">
      <dgm:prSet/>
      <dgm:spPr/>
      <dgm:t>
        <a:bodyPr/>
        <a:lstStyle/>
        <a:p>
          <a:endParaRPr lang="th-TH"/>
        </a:p>
      </dgm:t>
    </dgm:pt>
    <dgm:pt modelId="{E10CD4DA-D4E7-4DCC-98D3-32537B278785}" type="sibTrans" cxnId="{CB02813F-EC49-4459-B8A4-90D8335FE9E7}">
      <dgm:prSet/>
      <dgm:spPr/>
      <dgm:t>
        <a:bodyPr/>
        <a:lstStyle/>
        <a:p>
          <a:endParaRPr lang="th-TH"/>
        </a:p>
      </dgm:t>
    </dgm:pt>
    <dgm:pt modelId="{A5DAD701-9EC7-4246-9B4D-6E84ACB21D8B}">
      <dgm:prSet phldrT="[ข้อความ]" custT="1"/>
      <dgm:spPr>
        <a:solidFill>
          <a:srgbClr val="FF9999"/>
        </a:solidFill>
      </dgm:spPr>
      <dgm:t>
        <a:bodyPr/>
        <a:lstStyle/>
        <a:p>
          <a:r>
            <a:rPr lang="en-US" sz="32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5 </a:t>
          </a:r>
          <a:r>
            <a:rPr lang="th-TH" sz="32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แห่ง</a:t>
          </a:r>
          <a:endParaRPr lang="th-TH" sz="3200" b="1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</dgm:t>
    </dgm:pt>
    <dgm:pt modelId="{5C292F8C-28ED-42BB-BC13-56D4A535B050}" type="parTrans" cxnId="{8A281A10-25DE-4580-8185-F4E48CB05B6D}">
      <dgm:prSet/>
      <dgm:spPr/>
      <dgm:t>
        <a:bodyPr/>
        <a:lstStyle/>
        <a:p>
          <a:endParaRPr lang="th-TH"/>
        </a:p>
      </dgm:t>
    </dgm:pt>
    <dgm:pt modelId="{1A815D50-592D-43AC-AE15-658285C68F81}" type="sibTrans" cxnId="{8A281A10-25DE-4580-8185-F4E48CB05B6D}">
      <dgm:prSet/>
      <dgm:spPr/>
      <dgm:t>
        <a:bodyPr/>
        <a:lstStyle/>
        <a:p>
          <a:endParaRPr lang="th-TH"/>
        </a:p>
      </dgm:t>
    </dgm:pt>
    <dgm:pt modelId="{FCCDD93A-6758-47D8-9535-CE09F2C140B3}">
      <dgm:prSet phldrT="[ข้อความ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h-TH" sz="32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  ศูนย์เด็ก</a:t>
          </a:r>
          <a:endParaRPr lang="th-TH" sz="3200" b="1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</dgm:t>
    </dgm:pt>
    <dgm:pt modelId="{E0A21EB0-6D03-4C25-80AD-BC37660B45E9}" type="parTrans" cxnId="{E2EC6BD4-22A8-4674-B92D-1CA2A4BFA847}">
      <dgm:prSet/>
      <dgm:spPr/>
      <dgm:t>
        <a:bodyPr/>
        <a:lstStyle/>
        <a:p>
          <a:endParaRPr lang="th-TH"/>
        </a:p>
      </dgm:t>
    </dgm:pt>
    <dgm:pt modelId="{0FC97DAE-006D-48BA-826A-B760CF670F6A}" type="sibTrans" cxnId="{E2EC6BD4-22A8-4674-B92D-1CA2A4BFA847}">
      <dgm:prSet/>
      <dgm:spPr/>
      <dgm:t>
        <a:bodyPr/>
        <a:lstStyle/>
        <a:p>
          <a:endParaRPr lang="th-TH"/>
        </a:p>
      </dgm:t>
    </dgm:pt>
    <dgm:pt modelId="{84C75BB0-B40E-4C07-8520-39E4875A97B7}">
      <dgm:prSet phldrT="[ข้อความ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32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5 </a:t>
          </a:r>
          <a:r>
            <a:rPr lang="th-TH" sz="32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แห่ง</a:t>
          </a:r>
          <a:endParaRPr lang="th-TH" sz="3200" b="1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</dgm:t>
    </dgm:pt>
    <dgm:pt modelId="{33130928-7021-4F61-BF6E-77273F7484B0}" type="parTrans" cxnId="{17E19F5D-CEB2-4BDE-B63A-C2CCE815DD65}">
      <dgm:prSet/>
      <dgm:spPr/>
      <dgm:t>
        <a:bodyPr/>
        <a:lstStyle/>
        <a:p>
          <a:endParaRPr lang="th-TH"/>
        </a:p>
      </dgm:t>
    </dgm:pt>
    <dgm:pt modelId="{BDC72C2E-1349-4364-B09C-3F23358E18ED}" type="sibTrans" cxnId="{17E19F5D-CEB2-4BDE-B63A-C2CCE815DD65}">
      <dgm:prSet/>
      <dgm:spPr/>
      <dgm:t>
        <a:bodyPr/>
        <a:lstStyle/>
        <a:p>
          <a:endParaRPr lang="th-TH"/>
        </a:p>
      </dgm:t>
    </dgm:pt>
    <dgm:pt modelId="{EA26118C-1C15-4E2F-B4AF-F65B2D110C6D}">
      <dgm:prSet phldrT="[ข้อความ]" custT="1"/>
      <dgm:spPr>
        <a:solidFill>
          <a:srgbClr val="92D050"/>
        </a:solidFill>
      </dgm:spPr>
      <dgm:t>
        <a:bodyPr/>
        <a:lstStyle/>
        <a:p>
          <a:r>
            <a:rPr lang="th-TH" sz="32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  รพ.สต.</a:t>
          </a:r>
          <a:endParaRPr lang="th-TH" sz="3200" b="1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</dgm:t>
    </dgm:pt>
    <dgm:pt modelId="{89639437-B6D9-4FC0-B94F-1D9512386356}" type="parTrans" cxnId="{8B656E38-714B-4D57-8CA4-97A838728E1D}">
      <dgm:prSet/>
      <dgm:spPr/>
      <dgm:t>
        <a:bodyPr/>
        <a:lstStyle/>
        <a:p>
          <a:endParaRPr lang="th-TH"/>
        </a:p>
      </dgm:t>
    </dgm:pt>
    <dgm:pt modelId="{0052918A-592F-4ECC-937A-6999F94F4AF1}" type="sibTrans" cxnId="{8B656E38-714B-4D57-8CA4-97A838728E1D}">
      <dgm:prSet/>
      <dgm:spPr/>
      <dgm:t>
        <a:bodyPr/>
        <a:lstStyle/>
        <a:p>
          <a:endParaRPr lang="th-TH"/>
        </a:p>
      </dgm:t>
    </dgm:pt>
    <dgm:pt modelId="{AB12210C-3536-49F9-BAFD-69E76F05BEB3}">
      <dgm:prSet phldrT="[ข้อความ]" custT="1"/>
      <dgm:spPr>
        <a:solidFill>
          <a:srgbClr val="92D050"/>
        </a:solidFill>
      </dgm:spPr>
      <dgm:t>
        <a:bodyPr/>
        <a:lstStyle/>
        <a:p>
          <a:r>
            <a:rPr lang="en-US" sz="32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1 </a:t>
          </a:r>
          <a:r>
            <a:rPr lang="th-TH" sz="32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แห่ง</a:t>
          </a:r>
          <a:endParaRPr lang="th-TH" sz="3200" b="1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</dgm:t>
    </dgm:pt>
    <dgm:pt modelId="{A77E0779-485B-4CC4-A1C2-D46BF3694E1F}" type="parTrans" cxnId="{00995287-8723-4299-941C-63CAB5F4191E}">
      <dgm:prSet/>
      <dgm:spPr/>
      <dgm:t>
        <a:bodyPr/>
        <a:lstStyle/>
        <a:p>
          <a:endParaRPr lang="th-TH"/>
        </a:p>
      </dgm:t>
    </dgm:pt>
    <dgm:pt modelId="{A56BA36B-2034-4E76-BE8B-E8AFF5FF7935}" type="sibTrans" cxnId="{00995287-8723-4299-941C-63CAB5F4191E}">
      <dgm:prSet/>
      <dgm:spPr/>
      <dgm:t>
        <a:bodyPr/>
        <a:lstStyle/>
        <a:p>
          <a:endParaRPr lang="th-TH"/>
        </a:p>
      </dgm:t>
    </dgm:pt>
    <dgm:pt modelId="{DC278D8B-141C-4059-AD5A-8B15A8051611}" type="pres">
      <dgm:prSet presAssocID="{0143AA3C-A04C-4BFE-9122-56EB8BA8157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1BD756CF-4B82-41E0-BE7C-A17BF5AA12FB}" type="pres">
      <dgm:prSet presAssocID="{0143AA3C-A04C-4BFE-9122-56EB8BA81578}" presName="fgShape" presStyleLbl="fgShp" presStyleIdx="0" presStyleCnt="1"/>
      <dgm:spPr>
        <a:solidFill>
          <a:srgbClr val="FFC000"/>
        </a:solidFill>
      </dgm:spPr>
    </dgm:pt>
    <dgm:pt modelId="{69A7195A-CAE1-4043-B19E-B995CDB04FA7}" type="pres">
      <dgm:prSet presAssocID="{0143AA3C-A04C-4BFE-9122-56EB8BA81578}" presName="linComp" presStyleCnt="0"/>
      <dgm:spPr/>
    </dgm:pt>
    <dgm:pt modelId="{AC7B39BB-AE9C-44B4-A6AA-011DDA35F6F9}" type="pres">
      <dgm:prSet presAssocID="{AAE76FCF-1277-4D7C-BCF8-1815C570FB30}" presName="compNode" presStyleCnt="0"/>
      <dgm:spPr/>
    </dgm:pt>
    <dgm:pt modelId="{B6383FF7-4108-4D1E-982E-94A927D89438}" type="pres">
      <dgm:prSet presAssocID="{AAE76FCF-1277-4D7C-BCF8-1815C570FB30}" presName="bkgdShape" presStyleLbl="node1" presStyleIdx="0" presStyleCnt="4" custLinFactNeighborX="-95" custLinFactNeighborY="-1837"/>
      <dgm:spPr/>
      <dgm:t>
        <a:bodyPr/>
        <a:lstStyle/>
        <a:p>
          <a:endParaRPr lang="th-TH"/>
        </a:p>
      </dgm:t>
    </dgm:pt>
    <dgm:pt modelId="{A02BB4D1-8539-4365-ACCA-1B0EC757B780}" type="pres">
      <dgm:prSet presAssocID="{AAE76FCF-1277-4D7C-BCF8-1815C570FB30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5245B46-7E94-422D-A19F-2487743B61F9}" type="pres">
      <dgm:prSet presAssocID="{AAE76FCF-1277-4D7C-BCF8-1815C570FB30}" presName="invisiNode" presStyleLbl="node1" presStyleIdx="0" presStyleCnt="4"/>
      <dgm:spPr/>
    </dgm:pt>
    <dgm:pt modelId="{D55F8CC3-AABB-4364-AE52-E63A77597B3C}" type="pres">
      <dgm:prSet presAssocID="{AAE76FCF-1277-4D7C-BCF8-1815C570FB30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B3420166-0527-448C-A5AE-A4BD7AAE2F10}" type="pres">
      <dgm:prSet presAssocID="{C52F9EB6-5864-4EC5-B42C-CC4D20B4028B}" presName="sibTrans" presStyleLbl="sibTrans2D1" presStyleIdx="0" presStyleCnt="0"/>
      <dgm:spPr/>
      <dgm:t>
        <a:bodyPr/>
        <a:lstStyle/>
        <a:p>
          <a:endParaRPr lang="th-TH"/>
        </a:p>
      </dgm:t>
    </dgm:pt>
    <dgm:pt modelId="{70E26748-65A3-4972-A7D2-71C50D6EFEA2}" type="pres">
      <dgm:prSet presAssocID="{FCCDD93A-6758-47D8-9535-CE09F2C140B3}" presName="compNode" presStyleCnt="0"/>
      <dgm:spPr/>
    </dgm:pt>
    <dgm:pt modelId="{6AE0A0EC-C4C3-4721-BF0D-0F6E63AEEBEB}" type="pres">
      <dgm:prSet presAssocID="{FCCDD93A-6758-47D8-9535-CE09F2C140B3}" presName="bkgdShape" presStyleLbl="node1" presStyleIdx="1" presStyleCnt="4"/>
      <dgm:spPr/>
      <dgm:t>
        <a:bodyPr/>
        <a:lstStyle/>
        <a:p>
          <a:endParaRPr lang="th-TH"/>
        </a:p>
      </dgm:t>
    </dgm:pt>
    <dgm:pt modelId="{D77518BD-6E2C-4B55-BC00-4D55F0CB66FC}" type="pres">
      <dgm:prSet presAssocID="{FCCDD93A-6758-47D8-9535-CE09F2C140B3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B5852D2-4B4E-46B7-A3BE-A2BEBBF62BC1}" type="pres">
      <dgm:prSet presAssocID="{FCCDD93A-6758-47D8-9535-CE09F2C140B3}" presName="invisiNode" presStyleLbl="node1" presStyleIdx="1" presStyleCnt="4"/>
      <dgm:spPr/>
    </dgm:pt>
    <dgm:pt modelId="{E2636B79-4ACE-4BC7-8E42-95AF71B8D630}" type="pres">
      <dgm:prSet presAssocID="{FCCDD93A-6758-47D8-9535-CE09F2C140B3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FDA46A0-BE75-4432-AA51-A2A72649D2B7}" type="pres">
      <dgm:prSet presAssocID="{0FC97DAE-006D-48BA-826A-B760CF670F6A}" presName="sibTrans" presStyleLbl="sibTrans2D1" presStyleIdx="0" presStyleCnt="0"/>
      <dgm:spPr/>
      <dgm:t>
        <a:bodyPr/>
        <a:lstStyle/>
        <a:p>
          <a:endParaRPr lang="th-TH"/>
        </a:p>
      </dgm:t>
    </dgm:pt>
    <dgm:pt modelId="{EAFEDA1E-6A64-425F-B983-6A2F07CA2122}" type="pres">
      <dgm:prSet presAssocID="{6909BCFF-92E6-42C2-9466-0660B7EB9779}" presName="compNode" presStyleCnt="0"/>
      <dgm:spPr/>
    </dgm:pt>
    <dgm:pt modelId="{7FCFB52A-7D30-444E-83AB-E49AD787D404}" type="pres">
      <dgm:prSet presAssocID="{6909BCFF-92E6-42C2-9466-0660B7EB9779}" presName="bkgdShape" presStyleLbl="node1" presStyleIdx="2" presStyleCnt="4"/>
      <dgm:spPr/>
      <dgm:t>
        <a:bodyPr/>
        <a:lstStyle/>
        <a:p>
          <a:endParaRPr lang="th-TH"/>
        </a:p>
      </dgm:t>
    </dgm:pt>
    <dgm:pt modelId="{6B3ED3CE-C5CC-461C-9BC7-EEF8673199F8}" type="pres">
      <dgm:prSet presAssocID="{6909BCFF-92E6-42C2-9466-0660B7EB977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EB04E4E-B13D-4FB9-93D5-C087C7B9337C}" type="pres">
      <dgm:prSet presAssocID="{6909BCFF-92E6-42C2-9466-0660B7EB9779}" presName="invisiNode" presStyleLbl="node1" presStyleIdx="2" presStyleCnt="4"/>
      <dgm:spPr/>
    </dgm:pt>
    <dgm:pt modelId="{BDF40E07-0CE0-4A20-98D9-EC841C4D3EAA}" type="pres">
      <dgm:prSet presAssocID="{6909BCFF-92E6-42C2-9466-0660B7EB9779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C2FDBBBD-87DD-4917-9D24-5EBA9F2B0AF1}" type="pres">
      <dgm:prSet presAssocID="{E10CD4DA-D4E7-4DCC-98D3-32537B278785}" presName="sibTrans" presStyleLbl="sibTrans2D1" presStyleIdx="0" presStyleCnt="0"/>
      <dgm:spPr/>
      <dgm:t>
        <a:bodyPr/>
        <a:lstStyle/>
        <a:p>
          <a:endParaRPr lang="th-TH"/>
        </a:p>
      </dgm:t>
    </dgm:pt>
    <dgm:pt modelId="{8735E046-2626-4F24-8343-F5FE2FD1148B}" type="pres">
      <dgm:prSet presAssocID="{EA26118C-1C15-4E2F-B4AF-F65B2D110C6D}" presName="compNode" presStyleCnt="0"/>
      <dgm:spPr/>
    </dgm:pt>
    <dgm:pt modelId="{47F31139-4F26-4CA2-86EC-CE9BD3EA74BF}" type="pres">
      <dgm:prSet presAssocID="{EA26118C-1C15-4E2F-B4AF-F65B2D110C6D}" presName="bkgdShape" presStyleLbl="node1" presStyleIdx="3" presStyleCnt="4"/>
      <dgm:spPr/>
      <dgm:t>
        <a:bodyPr/>
        <a:lstStyle/>
        <a:p>
          <a:endParaRPr lang="th-TH"/>
        </a:p>
      </dgm:t>
    </dgm:pt>
    <dgm:pt modelId="{099955DE-23FD-4701-A501-04182BEBA577}" type="pres">
      <dgm:prSet presAssocID="{EA26118C-1C15-4E2F-B4AF-F65B2D110C6D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6BDCB9B-0470-408B-86F7-CE3464D1AC34}" type="pres">
      <dgm:prSet presAssocID="{EA26118C-1C15-4E2F-B4AF-F65B2D110C6D}" presName="invisiNode" presStyleLbl="node1" presStyleIdx="3" presStyleCnt="4"/>
      <dgm:spPr/>
    </dgm:pt>
    <dgm:pt modelId="{6250B49E-42B9-4043-89BE-A204B4306FAD}" type="pres">
      <dgm:prSet presAssocID="{EA26118C-1C15-4E2F-B4AF-F65B2D110C6D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th-TH"/>
        </a:p>
      </dgm:t>
    </dgm:pt>
  </dgm:ptLst>
  <dgm:cxnLst>
    <dgm:cxn modelId="{00995287-8723-4299-941C-63CAB5F4191E}" srcId="{EA26118C-1C15-4E2F-B4AF-F65B2D110C6D}" destId="{AB12210C-3536-49F9-BAFD-69E76F05BEB3}" srcOrd="0" destOrd="0" parTransId="{A77E0779-485B-4CC4-A1C2-D46BF3694E1F}" sibTransId="{A56BA36B-2034-4E76-BE8B-E8AFF5FF7935}"/>
    <dgm:cxn modelId="{EB78D6F3-B2BF-41FC-83B5-BB45DC4F8450}" type="presOf" srcId="{AB12210C-3536-49F9-BAFD-69E76F05BEB3}" destId="{099955DE-23FD-4701-A501-04182BEBA577}" srcOrd="1" destOrd="1" presId="urn:microsoft.com/office/officeart/2005/8/layout/hList7#1"/>
    <dgm:cxn modelId="{DAC38867-8719-4006-A7DE-EBFA9121E5B8}" srcId="{0143AA3C-A04C-4BFE-9122-56EB8BA81578}" destId="{AAE76FCF-1277-4D7C-BCF8-1815C570FB30}" srcOrd="0" destOrd="0" parTransId="{E51379A3-CC62-414F-843F-40F6EB0E8631}" sibTransId="{C52F9EB6-5864-4EC5-B42C-CC4D20B4028B}"/>
    <dgm:cxn modelId="{F7784451-CDDB-4C11-BA83-B5DC3B9D30AA}" type="presOf" srcId="{EA26118C-1C15-4E2F-B4AF-F65B2D110C6D}" destId="{099955DE-23FD-4701-A501-04182BEBA577}" srcOrd="1" destOrd="0" presId="urn:microsoft.com/office/officeart/2005/8/layout/hList7#1"/>
    <dgm:cxn modelId="{CBC45E52-EEDF-43CF-8694-CB136C395C62}" type="presOf" srcId="{AAE76FCF-1277-4D7C-BCF8-1815C570FB30}" destId="{B6383FF7-4108-4D1E-982E-94A927D89438}" srcOrd="0" destOrd="0" presId="urn:microsoft.com/office/officeart/2005/8/layout/hList7#1"/>
    <dgm:cxn modelId="{5130409F-3729-48D1-882E-E0E76AB8EA03}" type="presOf" srcId="{ECA7703A-02EB-4F6C-9E77-0BFD5D8620EC}" destId="{B6383FF7-4108-4D1E-982E-94A927D89438}" srcOrd="0" destOrd="1" presId="urn:microsoft.com/office/officeart/2005/8/layout/hList7#1"/>
    <dgm:cxn modelId="{5B286972-3FFA-4B6B-845D-210C55F6C654}" type="presOf" srcId="{ECA7703A-02EB-4F6C-9E77-0BFD5D8620EC}" destId="{A02BB4D1-8539-4365-ACCA-1B0EC757B780}" srcOrd="1" destOrd="1" presId="urn:microsoft.com/office/officeart/2005/8/layout/hList7#1"/>
    <dgm:cxn modelId="{AD0641E9-FB5C-4C8E-B30E-2A60350EE37D}" type="presOf" srcId="{E10CD4DA-D4E7-4DCC-98D3-32537B278785}" destId="{C2FDBBBD-87DD-4917-9D24-5EBA9F2B0AF1}" srcOrd="0" destOrd="0" presId="urn:microsoft.com/office/officeart/2005/8/layout/hList7#1"/>
    <dgm:cxn modelId="{8B656E38-714B-4D57-8CA4-97A838728E1D}" srcId="{0143AA3C-A04C-4BFE-9122-56EB8BA81578}" destId="{EA26118C-1C15-4E2F-B4AF-F65B2D110C6D}" srcOrd="3" destOrd="0" parTransId="{89639437-B6D9-4FC0-B94F-1D9512386356}" sibTransId="{0052918A-592F-4ECC-937A-6999F94F4AF1}"/>
    <dgm:cxn modelId="{2EF8E06C-5754-4164-A36E-45E149169DE7}" type="presOf" srcId="{84C75BB0-B40E-4C07-8520-39E4875A97B7}" destId="{6AE0A0EC-C4C3-4721-BF0D-0F6E63AEEBEB}" srcOrd="0" destOrd="1" presId="urn:microsoft.com/office/officeart/2005/8/layout/hList7#1"/>
    <dgm:cxn modelId="{C9D0F46B-ADC0-4A52-B80E-129FDB617A82}" type="presOf" srcId="{0143AA3C-A04C-4BFE-9122-56EB8BA81578}" destId="{DC278D8B-141C-4059-AD5A-8B15A8051611}" srcOrd="0" destOrd="0" presId="urn:microsoft.com/office/officeart/2005/8/layout/hList7#1"/>
    <dgm:cxn modelId="{C7E4A552-57FE-4077-B858-B64886E3064C}" type="presOf" srcId="{AAE76FCF-1277-4D7C-BCF8-1815C570FB30}" destId="{A02BB4D1-8539-4365-ACCA-1B0EC757B780}" srcOrd="1" destOrd="0" presId="urn:microsoft.com/office/officeart/2005/8/layout/hList7#1"/>
    <dgm:cxn modelId="{DBFCEF4D-8722-4EB8-9DEE-E9C895A928F6}" type="presOf" srcId="{A5DAD701-9EC7-4246-9B4D-6E84ACB21D8B}" destId="{7FCFB52A-7D30-444E-83AB-E49AD787D404}" srcOrd="0" destOrd="1" presId="urn:microsoft.com/office/officeart/2005/8/layout/hList7#1"/>
    <dgm:cxn modelId="{E2EC6BD4-22A8-4674-B92D-1CA2A4BFA847}" srcId="{0143AA3C-A04C-4BFE-9122-56EB8BA81578}" destId="{FCCDD93A-6758-47D8-9535-CE09F2C140B3}" srcOrd="1" destOrd="0" parTransId="{E0A21EB0-6D03-4C25-80AD-BC37660B45E9}" sibTransId="{0FC97DAE-006D-48BA-826A-B760CF670F6A}"/>
    <dgm:cxn modelId="{8A281A10-25DE-4580-8185-F4E48CB05B6D}" srcId="{6909BCFF-92E6-42C2-9466-0660B7EB9779}" destId="{A5DAD701-9EC7-4246-9B4D-6E84ACB21D8B}" srcOrd="0" destOrd="0" parTransId="{5C292F8C-28ED-42BB-BC13-56D4A535B050}" sibTransId="{1A815D50-592D-43AC-AE15-658285C68F81}"/>
    <dgm:cxn modelId="{5AB9583A-BFE4-4D44-8A79-51AB62C98C55}" type="presOf" srcId="{6909BCFF-92E6-42C2-9466-0660B7EB9779}" destId="{7FCFB52A-7D30-444E-83AB-E49AD787D404}" srcOrd="0" destOrd="0" presId="urn:microsoft.com/office/officeart/2005/8/layout/hList7#1"/>
    <dgm:cxn modelId="{2C2E79A4-0C17-4A97-B504-9F952418B76B}" type="presOf" srcId="{A5DAD701-9EC7-4246-9B4D-6E84ACB21D8B}" destId="{6B3ED3CE-C5CC-461C-9BC7-EEF8673199F8}" srcOrd="1" destOrd="1" presId="urn:microsoft.com/office/officeart/2005/8/layout/hList7#1"/>
    <dgm:cxn modelId="{50A65ACA-F380-4D31-8A16-B45455D0B8FF}" type="presOf" srcId="{FCCDD93A-6758-47D8-9535-CE09F2C140B3}" destId="{D77518BD-6E2C-4B55-BC00-4D55F0CB66FC}" srcOrd="1" destOrd="0" presId="urn:microsoft.com/office/officeart/2005/8/layout/hList7#1"/>
    <dgm:cxn modelId="{60A7C27C-E22B-40AD-A675-120767343BE4}" type="presOf" srcId="{84C75BB0-B40E-4C07-8520-39E4875A97B7}" destId="{D77518BD-6E2C-4B55-BC00-4D55F0CB66FC}" srcOrd="1" destOrd="1" presId="urn:microsoft.com/office/officeart/2005/8/layout/hList7#1"/>
    <dgm:cxn modelId="{6E95FA10-CE42-491F-82F7-CC889F27F45F}" type="presOf" srcId="{6909BCFF-92E6-42C2-9466-0660B7EB9779}" destId="{6B3ED3CE-C5CC-461C-9BC7-EEF8673199F8}" srcOrd="1" destOrd="0" presId="urn:microsoft.com/office/officeart/2005/8/layout/hList7#1"/>
    <dgm:cxn modelId="{DE9FCB38-26CF-4C63-A1AD-CD5CA1FB52C3}" type="presOf" srcId="{EA26118C-1C15-4E2F-B4AF-F65B2D110C6D}" destId="{47F31139-4F26-4CA2-86EC-CE9BD3EA74BF}" srcOrd="0" destOrd="0" presId="urn:microsoft.com/office/officeart/2005/8/layout/hList7#1"/>
    <dgm:cxn modelId="{3B382C72-C6C2-49B2-8FE0-EBF96A1D522A}" type="presOf" srcId="{FCCDD93A-6758-47D8-9535-CE09F2C140B3}" destId="{6AE0A0EC-C4C3-4721-BF0D-0F6E63AEEBEB}" srcOrd="0" destOrd="0" presId="urn:microsoft.com/office/officeart/2005/8/layout/hList7#1"/>
    <dgm:cxn modelId="{3F790014-64BC-4283-8F75-188A30A0DCD0}" type="presOf" srcId="{C52F9EB6-5864-4EC5-B42C-CC4D20B4028B}" destId="{B3420166-0527-448C-A5AE-A4BD7AAE2F10}" srcOrd="0" destOrd="0" presId="urn:microsoft.com/office/officeart/2005/8/layout/hList7#1"/>
    <dgm:cxn modelId="{17E19F5D-CEB2-4BDE-B63A-C2CCE815DD65}" srcId="{FCCDD93A-6758-47D8-9535-CE09F2C140B3}" destId="{84C75BB0-B40E-4C07-8520-39E4875A97B7}" srcOrd="0" destOrd="0" parTransId="{33130928-7021-4F61-BF6E-77273F7484B0}" sibTransId="{BDC72C2E-1349-4364-B09C-3F23358E18ED}"/>
    <dgm:cxn modelId="{CB02813F-EC49-4459-B8A4-90D8335FE9E7}" srcId="{0143AA3C-A04C-4BFE-9122-56EB8BA81578}" destId="{6909BCFF-92E6-42C2-9466-0660B7EB9779}" srcOrd="2" destOrd="0" parTransId="{669936FF-3CD7-4427-9B1B-2EF6C1331104}" sibTransId="{E10CD4DA-D4E7-4DCC-98D3-32537B278785}"/>
    <dgm:cxn modelId="{7BA47386-3F50-4BAA-A0DD-8F7501815C2C}" type="presOf" srcId="{AB12210C-3536-49F9-BAFD-69E76F05BEB3}" destId="{47F31139-4F26-4CA2-86EC-CE9BD3EA74BF}" srcOrd="0" destOrd="1" presId="urn:microsoft.com/office/officeart/2005/8/layout/hList7#1"/>
    <dgm:cxn modelId="{70A86B27-019D-4681-9281-BA7D5C3E41C5}" type="presOf" srcId="{0FC97DAE-006D-48BA-826A-B760CF670F6A}" destId="{5FDA46A0-BE75-4432-AA51-A2A72649D2B7}" srcOrd="0" destOrd="0" presId="urn:microsoft.com/office/officeart/2005/8/layout/hList7#1"/>
    <dgm:cxn modelId="{8DB87055-1B37-4DCB-879F-49EBB185FFDE}" srcId="{AAE76FCF-1277-4D7C-BCF8-1815C570FB30}" destId="{ECA7703A-02EB-4F6C-9E77-0BFD5D8620EC}" srcOrd="0" destOrd="0" parTransId="{40A3803A-39E5-488B-BD6A-84125F9391B5}" sibTransId="{D8ACA2B4-152C-4E6A-BD9B-7478D8824E88}"/>
    <dgm:cxn modelId="{C1F5F263-4B75-4EEE-9C13-A30A36F21DC4}" type="presParOf" srcId="{DC278D8B-141C-4059-AD5A-8B15A8051611}" destId="{1BD756CF-4B82-41E0-BE7C-A17BF5AA12FB}" srcOrd="0" destOrd="0" presId="urn:microsoft.com/office/officeart/2005/8/layout/hList7#1"/>
    <dgm:cxn modelId="{65AC6D70-4AD9-4EEA-B658-26C1FD3921E9}" type="presParOf" srcId="{DC278D8B-141C-4059-AD5A-8B15A8051611}" destId="{69A7195A-CAE1-4043-B19E-B995CDB04FA7}" srcOrd="1" destOrd="0" presId="urn:microsoft.com/office/officeart/2005/8/layout/hList7#1"/>
    <dgm:cxn modelId="{F9D555F9-0BD1-4F70-AE6C-7430673DD895}" type="presParOf" srcId="{69A7195A-CAE1-4043-B19E-B995CDB04FA7}" destId="{AC7B39BB-AE9C-44B4-A6AA-011DDA35F6F9}" srcOrd="0" destOrd="0" presId="urn:microsoft.com/office/officeart/2005/8/layout/hList7#1"/>
    <dgm:cxn modelId="{D4079CD8-E41E-47E3-B1B3-30D4FCD492D9}" type="presParOf" srcId="{AC7B39BB-AE9C-44B4-A6AA-011DDA35F6F9}" destId="{B6383FF7-4108-4D1E-982E-94A927D89438}" srcOrd="0" destOrd="0" presId="urn:microsoft.com/office/officeart/2005/8/layout/hList7#1"/>
    <dgm:cxn modelId="{9177904E-84A4-40C2-A08B-A122179DCE2C}" type="presParOf" srcId="{AC7B39BB-AE9C-44B4-A6AA-011DDA35F6F9}" destId="{A02BB4D1-8539-4365-ACCA-1B0EC757B780}" srcOrd="1" destOrd="0" presId="urn:microsoft.com/office/officeart/2005/8/layout/hList7#1"/>
    <dgm:cxn modelId="{13D28906-F15B-440A-BBB9-D8C556EED59C}" type="presParOf" srcId="{AC7B39BB-AE9C-44B4-A6AA-011DDA35F6F9}" destId="{C5245B46-7E94-422D-A19F-2487743B61F9}" srcOrd="2" destOrd="0" presId="urn:microsoft.com/office/officeart/2005/8/layout/hList7#1"/>
    <dgm:cxn modelId="{340135D7-D654-4C62-85E9-06F61FCC00E9}" type="presParOf" srcId="{AC7B39BB-AE9C-44B4-A6AA-011DDA35F6F9}" destId="{D55F8CC3-AABB-4364-AE52-E63A77597B3C}" srcOrd="3" destOrd="0" presId="urn:microsoft.com/office/officeart/2005/8/layout/hList7#1"/>
    <dgm:cxn modelId="{9F1CDEB8-28EC-4A64-A921-998BAD05E75B}" type="presParOf" srcId="{69A7195A-CAE1-4043-B19E-B995CDB04FA7}" destId="{B3420166-0527-448C-A5AE-A4BD7AAE2F10}" srcOrd="1" destOrd="0" presId="urn:microsoft.com/office/officeart/2005/8/layout/hList7#1"/>
    <dgm:cxn modelId="{C2FAF017-9EE7-48A2-ACFE-46B1153B2219}" type="presParOf" srcId="{69A7195A-CAE1-4043-B19E-B995CDB04FA7}" destId="{70E26748-65A3-4972-A7D2-71C50D6EFEA2}" srcOrd="2" destOrd="0" presId="urn:microsoft.com/office/officeart/2005/8/layout/hList7#1"/>
    <dgm:cxn modelId="{7C6509F6-85C8-4138-89C5-360CA7FD1FCE}" type="presParOf" srcId="{70E26748-65A3-4972-A7D2-71C50D6EFEA2}" destId="{6AE0A0EC-C4C3-4721-BF0D-0F6E63AEEBEB}" srcOrd="0" destOrd="0" presId="urn:microsoft.com/office/officeart/2005/8/layout/hList7#1"/>
    <dgm:cxn modelId="{FE95BD5E-CE44-4CCF-867E-097A097D491C}" type="presParOf" srcId="{70E26748-65A3-4972-A7D2-71C50D6EFEA2}" destId="{D77518BD-6E2C-4B55-BC00-4D55F0CB66FC}" srcOrd="1" destOrd="0" presId="urn:microsoft.com/office/officeart/2005/8/layout/hList7#1"/>
    <dgm:cxn modelId="{91617270-45D4-44CC-91E9-0FE5215D7F63}" type="presParOf" srcId="{70E26748-65A3-4972-A7D2-71C50D6EFEA2}" destId="{8B5852D2-4B4E-46B7-A3BE-A2BEBBF62BC1}" srcOrd="2" destOrd="0" presId="urn:microsoft.com/office/officeart/2005/8/layout/hList7#1"/>
    <dgm:cxn modelId="{0887DE71-D81E-4216-B26D-7D93042F71CF}" type="presParOf" srcId="{70E26748-65A3-4972-A7D2-71C50D6EFEA2}" destId="{E2636B79-4ACE-4BC7-8E42-95AF71B8D630}" srcOrd="3" destOrd="0" presId="urn:microsoft.com/office/officeart/2005/8/layout/hList7#1"/>
    <dgm:cxn modelId="{C403906A-1679-4D38-B943-39675D1DED27}" type="presParOf" srcId="{69A7195A-CAE1-4043-B19E-B995CDB04FA7}" destId="{5FDA46A0-BE75-4432-AA51-A2A72649D2B7}" srcOrd="3" destOrd="0" presId="urn:microsoft.com/office/officeart/2005/8/layout/hList7#1"/>
    <dgm:cxn modelId="{A395A740-44EA-49F0-8897-42EC08301E45}" type="presParOf" srcId="{69A7195A-CAE1-4043-B19E-B995CDB04FA7}" destId="{EAFEDA1E-6A64-425F-B983-6A2F07CA2122}" srcOrd="4" destOrd="0" presId="urn:microsoft.com/office/officeart/2005/8/layout/hList7#1"/>
    <dgm:cxn modelId="{3E2FBCF7-63BA-4EF2-B0A4-D225E1349113}" type="presParOf" srcId="{EAFEDA1E-6A64-425F-B983-6A2F07CA2122}" destId="{7FCFB52A-7D30-444E-83AB-E49AD787D404}" srcOrd="0" destOrd="0" presId="urn:microsoft.com/office/officeart/2005/8/layout/hList7#1"/>
    <dgm:cxn modelId="{02D6D371-EE43-41D6-AC62-4E80478CBD96}" type="presParOf" srcId="{EAFEDA1E-6A64-425F-B983-6A2F07CA2122}" destId="{6B3ED3CE-C5CC-461C-9BC7-EEF8673199F8}" srcOrd="1" destOrd="0" presId="urn:microsoft.com/office/officeart/2005/8/layout/hList7#1"/>
    <dgm:cxn modelId="{9D42A67F-4BC6-4A77-8DCE-0EFC98551726}" type="presParOf" srcId="{EAFEDA1E-6A64-425F-B983-6A2F07CA2122}" destId="{BEB04E4E-B13D-4FB9-93D5-C087C7B9337C}" srcOrd="2" destOrd="0" presId="urn:microsoft.com/office/officeart/2005/8/layout/hList7#1"/>
    <dgm:cxn modelId="{D4383435-F6F2-4F07-B860-6F053ED813B9}" type="presParOf" srcId="{EAFEDA1E-6A64-425F-B983-6A2F07CA2122}" destId="{BDF40E07-0CE0-4A20-98D9-EC841C4D3EAA}" srcOrd="3" destOrd="0" presId="urn:microsoft.com/office/officeart/2005/8/layout/hList7#1"/>
    <dgm:cxn modelId="{9168268E-BFBD-4972-B068-E021AF858867}" type="presParOf" srcId="{69A7195A-CAE1-4043-B19E-B995CDB04FA7}" destId="{C2FDBBBD-87DD-4917-9D24-5EBA9F2B0AF1}" srcOrd="5" destOrd="0" presId="urn:microsoft.com/office/officeart/2005/8/layout/hList7#1"/>
    <dgm:cxn modelId="{90E3F454-2E5A-4950-935E-0C59A5F690E3}" type="presParOf" srcId="{69A7195A-CAE1-4043-B19E-B995CDB04FA7}" destId="{8735E046-2626-4F24-8343-F5FE2FD1148B}" srcOrd="6" destOrd="0" presId="urn:microsoft.com/office/officeart/2005/8/layout/hList7#1"/>
    <dgm:cxn modelId="{B991917B-AFE7-4066-A16E-FABBFD09B406}" type="presParOf" srcId="{8735E046-2626-4F24-8343-F5FE2FD1148B}" destId="{47F31139-4F26-4CA2-86EC-CE9BD3EA74BF}" srcOrd="0" destOrd="0" presId="urn:microsoft.com/office/officeart/2005/8/layout/hList7#1"/>
    <dgm:cxn modelId="{CE89EFAC-3773-4BD3-BE10-7D34F86F3710}" type="presParOf" srcId="{8735E046-2626-4F24-8343-F5FE2FD1148B}" destId="{099955DE-23FD-4701-A501-04182BEBA577}" srcOrd="1" destOrd="0" presId="urn:microsoft.com/office/officeart/2005/8/layout/hList7#1"/>
    <dgm:cxn modelId="{163657EC-71D4-4BE2-9E16-CDC1C970D6F6}" type="presParOf" srcId="{8735E046-2626-4F24-8343-F5FE2FD1148B}" destId="{66BDCB9B-0470-408B-86F7-CE3464D1AC34}" srcOrd="2" destOrd="0" presId="urn:microsoft.com/office/officeart/2005/8/layout/hList7#1"/>
    <dgm:cxn modelId="{B0389C8D-DEFC-471C-8B5D-DD2335661DB3}" type="presParOf" srcId="{8735E046-2626-4F24-8343-F5FE2FD1148B}" destId="{6250B49E-42B9-4043-89BE-A204B4306FAD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9195A0B-AF2E-48F2-B491-47544BF7DE11}" type="doc">
      <dgm:prSet loTypeId="urn:microsoft.com/office/officeart/2005/8/layout/venn3" loCatId="relationship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9F684252-211A-4DE8-86F6-118D8EE202CA}">
      <dgm:prSet phldrT="[ข้อความ]"/>
      <dgm:spPr/>
      <dgm:t>
        <a:bodyPr/>
        <a:lstStyle/>
        <a:p>
          <a:r>
            <a:rPr lang="th-TH" b="1" dirty="0" smtClean="0">
              <a:latin typeface="TH SarabunPSK" pitchFamily="34" charset="-34"/>
              <a:cs typeface="TH SarabunPSK" pitchFamily="34" charset="-34"/>
            </a:rPr>
            <a:t>     เขมร	 ร้อยละ </a:t>
          </a:r>
          <a:r>
            <a:rPr lang="en-US" b="1" dirty="0" smtClean="0">
              <a:latin typeface="TH SarabunPSK" pitchFamily="34" charset="-34"/>
              <a:cs typeface="TH SarabunPSK" pitchFamily="34" charset="-34"/>
            </a:rPr>
            <a:t>66</a:t>
          </a:r>
          <a:r>
            <a:rPr lang="th-TH" b="1" dirty="0" smtClean="0">
              <a:latin typeface="TH SarabunPSK" pitchFamily="34" charset="-34"/>
              <a:cs typeface="TH SarabunPSK" pitchFamily="34" charset="-34"/>
            </a:rPr>
            <a:t> </a:t>
          </a:r>
          <a:endParaRPr lang="th-TH" dirty="0">
            <a:latin typeface="TH SarabunPSK" pitchFamily="34" charset="-34"/>
            <a:cs typeface="TH SarabunPSK" pitchFamily="34" charset="-34"/>
          </a:endParaRPr>
        </a:p>
      </dgm:t>
    </dgm:pt>
    <dgm:pt modelId="{0F6F02E8-E481-4BA3-A08F-FC70F5184DF0}" type="parTrans" cxnId="{854CF423-74F3-4EF2-8073-0D42FF1C2976}">
      <dgm:prSet/>
      <dgm:spPr/>
      <dgm:t>
        <a:bodyPr/>
        <a:lstStyle/>
        <a:p>
          <a:endParaRPr lang="th-TH"/>
        </a:p>
      </dgm:t>
    </dgm:pt>
    <dgm:pt modelId="{3250E2E7-1718-4987-97DC-2490B9902B2E}" type="sibTrans" cxnId="{854CF423-74F3-4EF2-8073-0D42FF1C2976}">
      <dgm:prSet/>
      <dgm:spPr/>
      <dgm:t>
        <a:bodyPr/>
        <a:lstStyle/>
        <a:p>
          <a:endParaRPr lang="th-TH"/>
        </a:p>
      </dgm:t>
    </dgm:pt>
    <dgm:pt modelId="{E5EABDA1-C87A-431E-AFA8-C0207517DE55}">
      <dgm:prSet phldrT="[ข้อความ]"/>
      <dgm:spPr/>
      <dgm:t>
        <a:bodyPr/>
        <a:lstStyle/>
        <a:p>
          <a:r>
            <a:rPr lang="th-TH" b="1" dirty="0" smtClean="0">
              <a:latin typeface="TH SarabunPSK" pitchFamily="34" charset="-34"/>
              <a:cs typeface="TH SarabunPSK" pitchFamily="34" charset="-34"/>
            </a:rPr>
            <a:t>     ลาว	 ร้อยละ </a:t>
          </a:r>
          <a:r>
            <a:rPr lang="en-US" b="1" dirty="0" smtClean="0">
              <a:latin typeface="TH SarabunPSK" pitchFamily="34" charset="-34"/>
              <a:cs typeface="TH SarabunPSK" pitchFamily="34" charset="-34"/>
            </a:rPr>
            <a:t>33.3</a:t>
          </a:r>
          <a:endParaRPr lang="th-TH" dirty="0">
            <a:latin typeface="TH SarabunPSK" pitchFamily="34" charset="-34"/>
            <a:cs typeface="TH SarabunPSK" pitchFamily="34" charset="-34"/>
          </a:endParaRPr>
        </a:p>
      </dgm:t>
    </dgm:pt>
    <dgm:pt modelId="{E4DAA408-4935-41C5-AD8A-C379B7AA3200}" type="parTrans" cxnId="{2C2C6B5E-2406-4578-931B-5EC3884CB16C}">
      <dgm:prSet/>
      <dgm:spPr/>
      <dgm:t>
        <a:bodyPr/>
        <a:lstStyle/>
        <a:p>
          <a:endParaRPr lang="th-TH"/>
        </a:p>
      </dgm:t>
    </dgm:pt>
    <dgm:pt modelId="{9836027E-6B20-4D0D-B4B7-3E59C8F13057}" type="sibTrans" cxnId="{2C2C6B5E-2406-4578-931B-5EC3884CB16C}">
      <dgm:prSet/>
      <dgm:spPr/>
      <dgm:t>
        <a:bodyPr/>
        <a:lstStyle/>
        <a:p>
          <a:endParaRPr lang="th-TH"/>
        </a:p>
      </dgm:t>
    </dgm:pt>
    <dgm:pt modelId="{71A42011-6797-4949-A41B-9E1AE733AD77}" type="pres">
      <dgm:prSet presAssocID="{49195A0B-AF2E-48F2-B491-47544BF7DE1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0781B361-3D7B-4819-9B01-A8878A5A0AD1}" type="pres">
      <dgm:prSet presAssocID="{9F684252-211A-4DE8-86F6-118D8EE202CA}" presName="Name5" presStyleLbl="vennNode1" presStyleIdx="0" presStyleCnt="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9DA398F-B64A-48F2-AE68-0AFEC21C67DC}" type="pres">
      <dgm:prSet presAssocID="{3250E2E7-1718-4987-97DC-2490B9902B2E}" presName="space" presStyleCnt="0"/>
      <dgm:spPr/>
      <dgm:t>
        <a:bodyPr/>
        <a:lstStyle/>
        <a:p>
          <a:endParaRPr lang="th-TH"/>
        </a:p>
      </dgm:t>
    </dgm:pt>
    <dgm:pt modelId="{9F16258D-73C3-4AAD-9607-A36155BEB50C}" type="pres">
      <dgm:prSet presAssocID="{E5EABDA1-C87A-431E-AFA8-C0207517DE55}" presName="Name5" presStyleLbl="vennNode1" presStyleIdx="1" presStyleCnt="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854CF423-74F3-4EF2-8073-0D42FF1C2976}" srcId="{49195A0B-AF2E-48F2-B491-47544BF7DE11}" destId="{9F684252-211A-4DE8-86F6-118D8EE202CA}" srcOrd="0" destOrd="0" parTransId="{0F6F02E8-E481-4BA3-A08F-FC70F5184DF0}" sibTransId="{3250E2E7-1718-4987-97DC-2490B9902B2E}"/>
    <dgm:cxn modelId="{FD664F22-DB43-42BE-A894-1E268DB4FBBF}" type="presOf" srcId="{E5EABDA1-C87A-431E-AFA8-C0207517DE55}" destId="{9F16258D-73C3-4AAD-9607-A36155BEB50C}" srcOrd="0" destOrd="0" presId="urn:microsoft.com/office/officeart/2005/8/layout/venn3"/>
    <dgm:cxn modelId="{54E58C30-5534-46B7-B321-6079DFD29EE2}" type="presOf" srcId="{49195A0B-AF2E-48F2-B491-47544BF7DE11}" destId="{71A42011-6797-4949-A41B-9E1AE733AD77}" srcOrd="0" destOrd="0" presId="urn:microsoft.com/office/officeart/2005/8/layout/venn3"/>
    <dgm:cxn modelId="{2C2C6B5E-2406-4578-931B-5EC3884CB16C}" srcId="{49195A0B-AF2E-48F2-B491-47544BF7DE11}" destId="{E5EABDA1-C87A-431E-AFA8-C0207517DE55}" srcOrd="1" destOrd="0" parTransId="{E4DAA408-4935-41C5-AD8A-C379B7AA3200}" sibTransId="{9836027E-6B20-4D0D-B4B7-3E59C8F13057}"/>
    <dgm:cxn modelId="{AA6E3583-1E3D-41AA-B140-ABA5297D33DC}" type="presOf" srcId="{9F684252-211A-4DE8-86F6-118D8EE202CA}" destId="{0781B361-3D7B-4819-9B01-A8878A5A0AD1}" srcOrd="0" destOrd="0" presId="urn:microsoft.com/office/officeart/2005/8/layout/venn3"/>
    <dgm:cxn modelId="{582F65FF-F168-4E25-B820-BBB3C5FFDF89}" type="presParOf" srcId="{71A42011-6797-4949-A41B-9E1AE733AD77}" destId="{0781B361-3D7B-4819-9B01-A8878A5A0AD1}" srcOrd="0" destOrd="0" presId="urn:microsoft.com/office/officeart/2005/8/layout/venn3"/>
    <dgm:cxn modelId="{601D3D1B-EAAC-4BE5-8C2A-8CF4EFEE25D9}" type="presParOf" srcId="{71A42011-6797-4949-A41B-9E1AE733AD77}" destId="{E9DA398F-B64A-48F2-AE68-0AFEC21C67DC}" srcOrd="1" destOrd="0" presId="urn:microsoft.com/office/officeart/2005/8/layout/venn3"/>
    <dgm:cxn modelId="{24C3DDB5-D0CE-403E-A02C-2069C7DA1D3D}" type="presParOf" srcId="{71A42011-6797-4949-A41B-9E1AE733AD77}" destId="{9F16258D-73C3-4AAD-9607-A36155BEB50C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78D81A6-1B07-461A-8DAD-3A6A93D40DAE}" type="doc">
      <dgm:prSet loTypeId="urn:microsoft.com/office/officeart/2005/8/layout/process2" loCatId="process" qsTypeId="urn:microsoft.com/office/officeart/2005/8/quickstyle/simple2" qsCatId="simple" csTypeId="urn:microsoft.com/office/officeart/2005/8/colors/accent1_2" csCatId="accent1" phldr="1"/>
      <dgm:spPr/>
    </dgm:pt>
    <dgm:pt modelId="{8C4D26DF-D6E9-436B-A882-3030CE98FE5E}">
      <dgm:prSet phldrT="[Text]" custT="1"/>
      <dgm:spPr>
        <a:solidFill>
          <a:srgbClr val="C00000"/>
        </a:solidFill>
      </dgm:spPr>
      <dgm:t>
        <a:bodyPr/>
        <a:lstStyle/>
        <a:p>
          <a:r>
            <a:rPr lang="th-TH" sz="4400" dirty="0" smtClean="0">
              <a:latin typeface="TH SarabunPSK" pitchFamily="34" charset="-34"/>
              <a:cs typeface="TH SarabunPSK" pitchFamily="34" charset="-34"/>
            </a:rPr>
            <a:t>หมู่บ้าน</a:t>
          </a:r>
          <a:endParaRPr lang="th-TH" sz="4400" dirty="0">
            <a:latin typeface="TH SarabunPSK" pitchFamily="34" charset="-34"/>
            <a:cs typeface="TH SarabunPSK" pitchFamily="34" charset="-34"/>
          </a:endParaRPr>
        </a:p>
      </dgm:t>
    </dgm:pt>
    <dgm:pt modelId="{9FD5CBC8-D5E3-4FEA-ADA8-740EC52FC7A9}" type="parTrans" cxnId="{4AE535D1-EC0E-46F6-891A-845BD8E99293}">
      <dgm:prSet/>
      <dgm:spPr/>
      <dgm:t>
        <a:bodyPr/>
        <a:lstStyle/>
        <a:p>
          <a:endParaRPr lang="th-TH"/>
        </a:p>
      </dgm:t>
    </dgm:pt>
    <dgm:pt modelId="{52142F25-69DA-4BE6-8DA8-05E1A8A2DA4E}" type="sibTrans" cxnId="{4AE535D1-EC0E-46F6-891A-845BD8E99293}">
      <dgm:prSet/>
      <dgm:spPr/>
      <dgm:t>
        <a:bodyPr/>
        <a:lstStyle/>
        <a:p>
          <a:endParaRPr lang="th-TH"/>
        </a:p>
      </dgm:t>
    </dgm:pt>
    <dgm:pt modelId="{C2A9DC5C-4B9D-4400-AFF6-B0E38990680E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4400" dirty="0" smtClean="0">
              <a:latin typeface="TH SarabunPSK" pitchFamily="34" charset="-34"/>
              <a:cs typeface="TH SarabunPSK" pitchFamily="34" charset="-34"/>
            </a:rPr>
            <a:t>12</a:t>
          </a:r>
          <a:r>
            <a:rPr lang="th-TH" sz="4400" dirty="0" smtClean="0">
              <a:latin typeface="TH SarabunPSK" pitchFamily="34" charset="-34"/>
              <a:cs typeface="TH SarabunPSK" pitchFamily="34" charset="-34"/>
            </a:rPr>
            <a:t>หมู่บ้าน</a:t>
          </a:r>
          <a:endParaRPr lang="th-TH" sz="4400" dirty="0">
            <a:latin typeface="TH SarabunPSK" pitchFamily="34" charset="-34"/>
            <a:cs typeface="TH SarabunPSK" pitchFamily="34" charset="-34"/>
          </a:endParaRPr>
        </a:p>
      </dgm:t>
    </dgm:pt>
    <dgm:pt modelId="{80E5ED59-D329-4973-A535-A680394B5E17}" type="parTrans" cxnId="{5384A890-6B28-4DCF-B065-3C88C4857DAA}">
      <dgm:prSet/>
      <dgm:spPr/>
      <dgm:t>
        <a:bodyPr/>
        <a:lstStyle/>
        <a:p>
          <a:endParaRPr lang="th-TH"/>
        </a:p>
      </dgm:t>
    </dgm:pt>
    <dgm:pt modelId="{43453829-C501-4D7B-B71E-E2AD863DF2D6}" type="sibTrans" cxnId="{5384A890-6B28-4DCF-B065-3C88C4857DAA}">
      <dgm:prSet/>
      <dgm:spPr/>
      <dgm:t>
        <a:bodyPr/>
        <a:lstStyle/>
        <a:p>
          <a:endParaRPr lang="th-TH"/>
        </a:p>
      </dgm:t>
    </dgm:pt>
    <dgm:pt modelId="{66ACCF6B-E817-417E-8605-7841FA0472E7}" type="pres">
      <dgm:prSet presAssocID="{078D81A6-1B07-461A-8DAD-3A6A93D40DAE}" presName="linearFlow" presStyleCnt="0">
        <dgm:presLayoutVars>
          <dgm:resizeHandles val="exact"/>
        </dgm:presLayoutVars>
      </dgm:prSet>
      <dgm:spPr/>
    </dgm:pt>
    <dgm:pt modelId="{D5D97493-6659-4031-88AF-1FB79C5374C8}" type="pres">
      <dgm:prSet presAssocID="{8C4D26DF-D6E9-436B-A882-3030CE98FE5E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556CEE5-318D-4123-8AAD-F5371E7E16FA}" type="pres">
      <dgm:prSet presAssocID="{52142F25-69DA-4BE6-8DA8-05E1A8A2DA4E}" presName="sibTrans" presStyleLbl="sibTrans2D1" presStyleIdx="0" presStyleCnt="1"/>
      <dgm:spPr/>
      <dgm:t>
        <a:bodyPr/>
        <a:lstStyle/>
        <a:p>
          <a:endParaRPr lang="th-TH"/>
        </a:p>
      </dgm:t>
    </dgm:pt>
    <dgm:pt modelId="{428DD99F-5DFB-427E-932E-1127EE62D992}" type="pres">
      <dgm:prSet presAssocID="{52142F25-69DA-4BE6-8DA8-05E1A8A2DA4E}" presName="connectorText" presStyleLbl="sibTrans2D1" presStyleIdx="0" presStyleCnt="1"/>
      <dgm:spPr/>
      <dgm:t>
        <a:bodyPr/>
        <a:lstStyle/>
        <a:p>
          <a:endParaRPr lang="th-TH"/>
        </a:p>
      </dgm:t>
    </dgm:pt>
    <dgm:pt modelId="{295C8B25-6991-49F9-8653-05E368855DA4}" type="pres">
      <dgm:prSet presAssocID="{C2A9DC5C-4B9D-4400-AFF6-B0E38990680E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757A37E0-5370-4ED2-A99C-F07BF4ACA7A1}" type="presOf" srcId="{52142F25-69DA-4BE6-8DA8-05E1A8A2DA4E}" destId="{C556CEE5-318D-4123-8AAD-F5371E7E16FA}" srcOrd="0" destOrd="0" presId="urn:microsoft.com/office/officeart/2005/8/layout/process2"/>
    <dgm:cxn modelId="{5384A890-6B28-4DCF-B065-3C88C4857DAA}" srcId="{078D81A6-1B07-461A-8DAD-3A6A93D40DAE}" destId="{C2A9DC5C-4B9D-4400-AFF6-B0E38990680E}" srcOrd="1" destOrd="0" parTransId="{80E5ED59-D329-4973-A535-A680394B5E17}" sibTransId="{43453829-C501-4D7B-B71E-E2AD863DF2D6}"/>
    <dgm:cxn modelId="{4AE535D1-EC0E-46F6-891A-845BD8E99293}" srcId="{078D81A6-1B07-461A-8DAD-3A6A93D40DAE}" destId="{8C4D26DF-D6E9-436B-A882-3030CE98FE5E}" srcOrd="0" destOrd="0" parTransId="{9FD5CBC8-D5E3-4FEA-ADA8-740EC52FC7A9}" sibTransId="{52142F25-69DA-4BE6-8DA8-05E1A8A2DA4E}"/>
    <dgm:cxn modelId="{44F4D0E7-B29F-4263-A5EB-7727EB452898}" type="presOf" srcId="{52142F25-69DA-4BE6-8DA8-05E1A8A2DA4E}" destId="{428DD99F-5DFB-427E-932E-1127EE62D992}" srcOrd="1" destOrd="0" presId="urn:microsoft.com/office/officeart/2005/8/layout/process2"/>
    <dgm:cxn modelId="{7B470C05-EF31-44DC-8B58-99686AC96F46}" type="presOf" srcId="{C2A9DC5C-4B9D-4400-AFF6-B0E38990680E}" destId="{295C8B25-6991-49F9-8653-05E368855DA4}" srcOrd="0" destOrd="0" presId="urn:microsoft.com/office/officeart/2005/8/layout/process2"/>
    <dgm:cxn modelId="{826CBCBB-66FB-42C2-AACE-B305E09E3E3F}" type="presOf" srcId="{8C4D26DF-D6E9-436B-A882-3030CE98FE5E}" destId="{D5D97493-6659-4031-88AF-1FB79C5374C8}" srcOrd="0" destOrd="0" presId="urn:microsoft.com/office/officeart/2005/8/layout/process2"/>
    <dgm:cxn modelId="{5E34C816-743C-448C-946D-FAF2FD4B2532}" type="presOf" srcId="{078D81A6-1B07-461A-8DAD-3A6A93D40DAE}" destId="{66ACCF6B-E817-417E-8605-7841FA0472E7}" srcOrd="0" destOrd="0" presId="urn:microsoft.com/office/officeart/2005/8/layout/process2"/>
    <dgm:cxn modelId="{05AD34B1-1626-4C32-8F67-C1622543FE47}" type="presParOf" srcId="{66ACCF6B-E817-417E-8605-7841FA0472E7}" destId="{D5D97493-6659-4031-88AF-1FB79C5374C8}" srcOrd="0" destOrd="0" presId="urn:microsoft.com/office/officeart/2005/8/layout/process2"/>
    <dgm:cxn modelId="{466BCE3C-E759-4A47-8901-9A5F17530236}" type="presParOf" srcId="{66ACCF6B-E817-417E-8605-7841FA0472E7}" destId="{C556CEE5-318D-4123-8AAD-F5371E7E16FA}" srcOrd="1" destOrd="0" presId="urn:microsoft.com/office/officeart/2005/8/layout/process2"/>
    <dgm:cxn modelId="{D7AE0FD4-4D49-410E-83AA-4406727391E6}" type="presParOf" srcId="{C556CEE5-318D-4123-8AAD-F5371E7E16FA}" destId="{428DD99F-5DFB-427E-932E-1127EE62D992}" srcOrd="0" destOrd="0" presId="urn:microsoft.com/office/officeart/2005/8/layout/process2"/>
    <dgm:cxn modelId="{2DE7294A-3687-4A22-A17F-CB5F936C67E0}" type="presParOf" srcId="{66ACCF6B-E817-417E-8605-7841FA0472E7}" destId="{295C8B25-6991-49F9-8653-05E368855DA4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B2A3964-BB7D-431C-AAB9-4CA6983770ED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59E6AB7A-6568-445C-A338-6C4967B1D677}">
      <dgm:prSet phldrT="[Text]" custT="1"/>
      <dgm:spPr>
        <a:solidFill>
          <a:srgbClr val="C00000"/>
        </a:solidFill>
      </dgm:spPr>
      <dgm:t>
        <a:bodyPr/>
        <a:lstStyle/>
        <a:p>
          <a:r>
            <a:rPr lang="th-TH" sz="4000" dirty="0" smtClean="0">
              <a:latin typeface="TH SarabunPSK" pitchFamily="34" charset="-34"/>
              <a:cs typeface="TH SarabunPSK" pitchFamily="34" charset="-34"/>
            </a:rPr>
            <a:t>หลังคาเรือน</a:t>
          </a:r>
          <a:endParaRPr lang="th-TH" sz="4000" dirty="0">
            <a:latin typeface="TH SarabunPSK" pitchFamily="34" charset="-34"/>
            <a:cs typeface="TH SarabunPSK" pitchFamily="34" charset="-34"/>
          </a:endParaRPr>
        </a:p>
      </dgm:t>
    </dgm:pt>
    <dgm:pt modelId="{D483CEBB-EA8E-4375-A9C3-03DD35F9CA97}" type="parTrans" cxnId="{D68DDD6C-678B-46BF-A2BE-2D5C1CF620DF}">
      <dgm:prSet/>
      <dgm:spPr/>
      <dgm:t>
        <a:bodyPr/>
        <a:lstStyle/>
        <a:p>
          <a:endParaRPr lang="th-TH"/>
        </a:p>
      </dgm:t>
    </dgm:pt>
    <dgm:pt modelId="{5138D9EB-DD9F-474C-86EE-5F59339CE719}" type="sibTrans" cxnId="{D68DDD6C-678B-46BF-A2BE-2D5C1CF620DF}">
      <dgm:prSet/>
      <dgm:spPr/>
      <dgm:t>
        <a:bodyPr/>
        <a:lstStyle/>
        <a:p>
          <a:endParaRPr lang="th-TH"/>
        </a:p>
      </dgm:t>
    </dgm:pt>
    <dgm:pt modelId="{FE6D3D56-A4E8-4671-8BE7-4FC854AA196F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smtClean="0">
              <a:latin typeface="TH SarabunPSK" pitchFamily="34" charset="-34"/>
              <a:cs typeface="TH SarabunPSK" pitchFamily="34" charset="-34"/>
            </a:rPr>
            <a:t>2193</a:t>
          </a:r>
          <a:endParaRPr lang="th-TH" dirty="0" smtClean="0">
            <a:latin typeface="TH SarabunPSK" pitchFamily="34" charset="-34"/>
            <a:cs typeface="TH SarabunPSK" pitchFamily="34" charset="-34"/>
          </a:endParaRPr>
        </a:p>
        <a:p>
          <a:r>
            <a:rPr lang="th-TH" dirty="0" smtClean="0">
              <a:latin typeface="TH SarabunPSK" pitchFamily="34" charset="-34"/>
              <a:cs typeface="TH SarabunPSK" pitchFamily="34" charset="-34"/>
            </a:rPr>
            <a:t>หลังคาเรือน</a:t>
          </a:r>
          <a:endParaRPr lang="th-TH" dirty="0">
            <a:latin typeface="TH SarabunPSK" pitchFamily="34" charset="-34"/>
            <a:cs typeface="TH SarabunPSK" pitchFamily="34" charset="-34"/>
          </a:endParaRPr>
        </a:p>
      </dgm:t>
    </dgm:pt>
    <dgm:pt modelId="{60100C58-EF3B-45CA-97D7-4DDB7844A74C}" type="parTrans" cxnId="{0FB742C3-0ABA-4385-86CF-EFC3C3A08620}">
      <dgm:prSet/>
      <dgm:spPr/>
      <dgm:t>
        <a:bodyPr/>
        <a:lstStyle/>
        <a:p>
          <a:endParaRPr lang="th-TH"/>
        </a:p>
      </dgm:t>
    </dgm:pt>
    <dgm:pt modelId="{9BBA03A6-D9D8-4BFB-A285-76A66BBBBAE7}" type="sibTrans" cxnId="{0FB742C3-0ABA-4385-86CF-EFC3C3A08620}">
      <dgm:prSet/>
      <dgm:spPr/>
      <dgm:t>
        <a:bodyPr/>
        <a:lstStyle/>
        <a:p>
          <a:endParaRPr lang="th-TH"/>
        </a:p>
      </dgm:t>
    </dgm:pt>
    <dgm:pt modelId="{BDB279C3-B79D-482A-8286-BECFB3978F35}" type="pres">
      <dgm:prSet presAssocID="{2B2A3964-BB7D-431C-AAB9-4CA6983770ED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274EBDB7-4990-4E25-ABB1-C7C004A68440}" type="pres">
      <dgm:prSet presAssocID="{59E6AB7A-6568-445C-A338-6C4967B1D677}" presName="node" presStyleLbl="node1" presStyleIdx="0" presStyleCnt="2" custLinFactNeighborY="-915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17FA82C-B4F5-4D13-AD48-481C329DB54E}" type="pres">
      <dgm:prSet presAssocID="{5138D9EB-DD9F-474C-86EE-5F59339CE719}" presName="sibTrans" presStyleLbl="sibTrans2D1" presStyleIdx="0" presStyleCnt="1"/>
      <dgm:spPr/>
      <dgm:t>
        <a:bodyPr/>
        <a:lstStyle/>
        <a:p>
          <a:endParaRPr lang="th-TH"/>
        </a:p>
      </dgm:t>
    </dgm:pt>
    <dgm:pt modelId="{6B43F3B8-CD44-4734-9D9F-EB9CCA0A23BD}" type="pres">
      <dgm:prSet presAssocID="{5138D9EB-DD9F-474C-86EE-5F59339CE719}" presName="connectorText" presStyleLbl="sibTrans2D1" presStyleIdx="0" presStyleCnt="1"/>
      <dgm:spPr/>
      <dgm:t>
        <a:bodyPr/>
        <a:lstStyle/>
        <a:p>
          <a:endParaRPr lang="th-TH"/>
        </a:p>
      </dgm:t>
    </dgm:pt>
    <dgm:pt modelId="{F7AB3B5E-C4E9-4ADF-8273-03C86F489C35}" type="pres">
      <dgm:prSet presAssocID="{FE6D3D56-A4E8-4671-8BE7-4FC854AA196F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D13BA35A-235F-44F6-8217-76DEA8683610}" type="presOf" srcId="{5138D9EB-DD9F-474C-86EE-5F59339CE719}" destId="{717FA82C-B4F5-4D13-AD48-481C329DB54E}" srcOrd="0" destOrd="0" presId="urn:microsoft.com/office/officeart/2005/8/layout/process2"/>
    <dgm:cxn modelId="{0FB742C3-0ABA-4385-86CF-EFC3C3A08620}" srcId="{2B2A3964-BB7D-431C-AAB9-4CA6983770ED}" destId="{FE6D3D56-A4E8-4671-8BE7-4FC854AA196F}" srcOrd="1" destOrd="0" parTransId="{60100C58-EF3B-45CA-97D7-4DDB7844A74C}" sibTransId="{9BBA03A6-D9D8-4BFB-A285-76A66BBBBAE7}"/>
    <dgm:cxn modelId="{4A49DB44-32F7-4488-ACC7-A7AD11A43BB4}" type="presOf" srcId="{FE6D3D56-A4E8-4671-8BE7-4FC854AA196F}" destId="{F7AB3B5E-C4E9-4ADF-8273-03C86F489C35}" srcOrd="0" destOrd="0" presId="urn:microsoft.com/office/officeart/2005/8/layout/process2"/>
    <dgm:cxn modelId="{7D4E53BF-1CA3-4B6D-BFBE-A1B4671CD62D}" type="presOf" srcId="{59E6AB7A-6568-445C-A338-6C4967B1D677}" destId="{274EBDB7-4990-4E25-ABB1-C7C004A68440}" srcOrd="0" destOrd="0" presId="urn:microsoft.com/office/officeart/2005/8/layout/process2"/>
    <dgm:cxn modelId="{D68DDD6C-678B-46BF-A2BE-2D5C1CF620DF}" srcId="{2B2A3964-BB7D-431C-AAB9-4CA6983770ED}" destId="{59E6AB7A-6568-445C-A338-6C4967B1D677}" srcOrd="0" destOrd="0" parTransId="{D483CEBB-EA8E-4375-A9C3-03DD35F9CA97}" sibTransId="{5138D9EB-DD9F-474C-86EE-5F59339CE719}"/>
    <dgm:cxn modelId="{B0A5975D-3236-4088-A7B0-3DEAD83D74AF}" type="presOf" srcId="{2B2A3964-BB7D-431C-AAB9-4CA6983770ED}" destId="{BDB279C3-B79D-482A-8286-BECFB3978F35}" srcOrd="0" destOrd="0" presId="urn:microsoft.com/office/officeart/2005/8/layout/process2"/>
    <dgm:cxn modelId="{FA362236-B793-408E-A461-46D1EC0428A2}" type="presOf" srcId="{5138D9EB-DD9F-474C-86EE-5F59339CE719}" destId="{6B43F3B8-CD44-4734-9D9F-EB9CCA0A23BD}" srcOrd="1" destOrd="0" presId="urn:microsoft.com/office/officeart/2005/8/layout/process2"/>
    <dgm:cxn modelId="{36FB42C1-C8BF-4612-AAD2-802F56678F84}" type="presParOf" srcId="{BDB279C3-B79D-482A-8286-BECFB3978F35}" destId="{274EBDB7-4990-4E25-ABB1-C7C004A68440}" srcOrd="0" destOrd="0" presId="urn:microsoft.com/office/officeart/2005/8/layout/process2"/>
    <dgm:cxn modelId="{3A9CE937-AB4B-4848-8AB5-9FECE948E6C5}" type="presParOf" srcId="{BDB279C3-B79D-482A-8286-BECFB3978F35}" destId="{717FA82C-B4F5-4D13-AD48-481C329DB54E}" srcOrd="1" destOrd="0" presId="urn:microsoft.com/office/officeart/2005/8/layout/process2"/>
    <dgm:cxn modelId="{F734CDE5-F1CE-439E-9942-D21FE6B40A12}" type="presParOf" srcId="{717FA82C-B4F5-4D13-AD48-481C329DB54E}" destId="{6B43F3B8-CD44-4734-9D9F-EB9CCA0A23BD}" srcOrd="0" destOrd="0" presId="urn:microsoft.com/office/officeart/2005/8/layout/process2"/>
    <dgm:cxn modelId="{F8ADF415-5959-4D81-9E52-7EBFF5182240}" type="presParOf" srcId="{BDB279C3-B79D-482A-8286-BECFB3978F35}" destId="{F7AB3B5E-C4E9-4ADF-8273-03C86F489C35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CECBB1E-6009-4506-902A-E0BF6C274343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7643E60C-1C54-4D60-8647-63B69E804B46}">
      <dgm:prSet phldrT="[Text]"/>
      <dgm:spPr>
        <a:solidFill>
          <a:srgbClr val="C00000"/>
        </a:solidFill>
      </dgm:spPr>
      <dgm:t>
        <a:bodyPr/>
        <a:lstStyle/>
        <a:p>
          <a:r>
            <a:rPr lang="th-TH" dirty="0" smtClean="0">
              <a:latin typeface="TH SarabunPSK" pitchFamily="34" charset="-34"/>
              <a:cs typeface="TH SarabunPSK" pitchFamily="34" charset="-34"/>
            </a:rPr>
            <a:t>ประชากร</a:t>
          </a:r>
          <a:endParaRPr lang="th-TH" dirty="0">
            <a:latin typeface="TH SarabunPSK" pitchFamily="34" charset="-34"/>
            <a:cs typeface="TH SarabunPSK" pitchFamily="34" charset="-34"/>
          </a:endParaRPr>
        </a:p>
      </dgm:t>
    </dgm:pt>
    <dgm:pt modelId="{9A86156B-5735-4E48-8F01-4492E019688B}" type="parTrans" cxnId="{7DE5369C-42D4-49CA-871D-8AD55C930965}">
      <dgm:prSet/>
      <dgm:spPr/>
      <dgm:t>
        <a:bodyPr/>
        <a:lstStyle/>
        <a:p>
          <a:endParaRPr lang="th-TH"/>
        </a:p>
      </dgm:t>
    </dgm:pt>
    <dgm:pt modelId="{49BC2D29-2F75-4993-B76F-AEEBCE9ED803}" type="sibTrans" cxnId="{7DE5369C-42D4-49CA-871D-8AD55C930965}">
      <dgm:prSet/>
      <dgm:spPr/>
      <dgm:t>
        <a:bodyPr/>
        <a:lstStyle/>
        <a:p>
          <a:endParaRPr lang="th-TH"/>
        </a:p>
      </dgm:t>
    </dgm:pt>
    <dgm:pt modelId="{73545A54-645F-4818-B6B7-ED4A0EC084CA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smtClean="0">
              <a:latin typeface="TH SarabunPSK" pitchFamily="34" charset="-34"/>
              <a:cs typeface="TH SarabunPSK" pitchFamily="34" charset="-34"/>
            </a:rPr>
            <a:t>8648 </a:t>
          </a:r>
          <a:r>
            <a:rPr lang="th-TH" dirty="0" smtClean="0">
              <a:latin typeface="TH SarabunPSK" pitchFamily="34" charset="-34"/>
              <a:cs typeface="TH SarabunPSK" pitchFamily="34" charset="-34"/>
            </a:rPr>
            <a:t>คน</a:t>
          </a:r>
          <a:endParaRPr lang="th-TH" dirty="0">
            <a:latin typeface="TH SarabunPSK" pitchFamily="34" charset="-34"/>
            <a:cs typeface="TH SarabunPSK" pitchFamily="34" charset="-34"/>
          </a:endParaRPr>
        </a:p>
      </dgm:t>
    </dgm:pt>
    <dgm:pt modelId="{B4D78A16-4F80-4CBE-9158-178139168FE0}" type="parTrans" cxnId="{11A882AA-176D-44DC-8E66-BE83B751DA83}">
      <dgm:prSet/>
      <dgm:spPr/>
      <dgm:t>
        <a:bodyPr/>
        <a:lstStyle/>
        <a:p>
          <a:endParaRPr lang="th-TH"/>
        </a:p>
      </dgm:t>
    </dgm:pt>
    <dgm:pt modelId="{6CE076F3-4AE1-4A45-A3D6-8BF1F6123D70}" type="sibTrans" cxnId="{11A882AA-176D-44DC-8E66-BE83B751DA83}">
      <dgm:prSet/>
      <dgm:spPr/>
      <dgm:t>
        <a:bodyPr/>
        <a:lstStyle/>
        <a:p>
          <a:endParaRPr lang="th-TH"/>
        </a:p>
      </dgm:t>
    </dgm:pt>
    <dgm:pt modelId="{3F5B1F00-0A20-4CAF-B1AC-0DF99315203A}" type="pres">
      <dgm:prSet presAssocID="{2CECBB1E-6009-4506-902A-E0BF6C274343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21AC039A-676B-415E-A9C7-54B0263B5CBA}" type="pres">
      <dgm:prSet presAssocID="{7643E60C-1C54-4D60-8647-63B69E804B46}" presName="node" presStyleLbl="node1" presStyleIdx="0" presStyleCnt="2" custLinFactNeighborY="-915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8E46DC1-3D94-4BC8-A59B-43442156ADB8}" type="pres">
      <dgm:prSet presAssocID="{49BC2D29-2F75-4993-B76F-AEEBCE9ED803}" presName="sibTrans" presStyleLbl="sibTrans2D1" presStyleIdx="0" presStyleCnt="1"/>
      <dgm:spPr/>
      <dgm:t>
        <a:bodyPr/>
        <a:lstStyle/>
        <a:p>
          <a:endParaRPr lang="th-TH"/>
        </a:p>
      </dgm:t>
    </dgm:pt>
    <dgm:pt modelId="{EA892236-7D20-4AEA-BDD7-FFC7612EA358}" type="pres">
      <dgm:prSet presAssocID="{49BC2D29-2F75-4993-B76F-AEEBCE9ED803}" presName="connectorText" presStyleLbl="sibTrans2D1" presStyleIdx="0" presStyleCnt="1"/>
      <dgm:spPr/>
      <dgm:t>
        <a:bodyPr/>
        <a:lstStyle/>
        <a:p>
          <a:endParaRPr lang="th-TH"/>
        </a:p>
      </dgm:t>
    </dgm:pt>
    <dgm:pt modelId="{323DA4ED-0081-45C1-A03F-54D63AFF4272}" type="pres">
      <dgm:prSet presAssocID="{73545A54-645F-4818-B6B7-ED4A0EC084CA}" presName="node" presStyleLbl="node1" presStyleIdx="1" presStyleCnt="2" custLinFactNeighborY="-915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11A882AA-176D-44DC-8E66-BE83B751DA83}" srcId="{2CECBB1E-6009-4506-902A-E0BF6C274343}" destId="{73545A54-645F-4818-B6B7-ED4A0EC084CA}" srcOrd="1" destOrd="0" parTransId="{B4D78A16-4F80-4CBE-9158-178139168FE0}" sibTransId="{6CE076F3-4AE1-4A45-A3D6-8BF1F6123D70}"/>
    <dgm:cxn modelId="{2BAF5010-8400-4621-B800-DAB8F84E1FF9}" type="presOf" srcId="{7643E60C-1C54-4D60-8647-63B69E804B46}" destId="{21AC039A-676B-415E-A9C7-54B0263B5CBA}" srcOrd="0" destOrd="0" presId="urn:microsoft.com/office/officeart/2005/8/layout/process2"/>
    <dgm:cxn modelId="{32143436-F8A2-4128-AD77-FEF232455D6F}" type="presOf" srcId="{49BC2D29-2F75-4993-B76F-AEEBCE9ED803}" destId="{28E46DC1-3D94-4BC8-A59B-43442156ADB8}" srcOrd="0" destOrd="0" presId="urn:microsoft.com/office/officeart/2005/8/layout/process2"/>
    <dgm:cxn modelId="{7DE5369C-42D4-49CA-871D-8AD55C930965}" srcId="{2CECBB1E-6009-4506-902A-E0BF6C274343}" destId="{7643E60C-1C54-4D60-8647-63B69E804B46}" srcOrd="0" destOrd="0" parTransId="{9A86156B-5735-4E48-8F01-4492E019688B}" sibTransId="{49BC2D29-2F75-4993-B76F-AEEBCE9ED803}"/>
    <dgm:cxn modelId="{C6174A04-EC57-4014-9FE8-C1E6489D1319}" type="presOf" srcId="{2CECBB1E-6009-4506-902A-E0BF6C274343}" destId="{3F5B1F00-0A20-4CAF-B1AC-0DF99315203A}" srcOrd="0" destOrd="0" presId="urn:microsoft.com/office/officeart/2005/8/layout/process2"/>
    <dgm:cxn modelId="{8678927D-84A0-4237-B023-9928D3F0E221}" type="presOf" srcId="{49BC2D29-2F75-4993-B76F-AEEBCE9ED803}" destId="{EA892236-7D20-4AEA-BDD7-FFC7612EA358}" srcOrd="1" destOrd="0" presId="urn:microsoft.com/office/officeart/2005/8/layout/process2"/>
    <dgm:cxn modelId="{6C0B0F1A-5AD1-4978-AEB1-EF373D2D9DAE}" type="presOf" srcId="{73545A54-645F-4818-B6B7-ED4A0EC084CA}" destId="{323DA4ED-0081-45C1-A03F-54D63AFF4272}" srcOrd="0" destOrd="0" presId="urn:microsoft.com/office/officeart/2005/8/layout/process2"/>
    <dgm:cxn modelId="{C8CBC541-C35E-4C43-A17E-B53B5F78B83B}" type="presParOf" srcId="{3F5B1F00-0A20-4CAF-B1AC-0DF99315203A}" destId="{21AC039A-676B-415E-A9C7-54B0263B5CBA}" srcOrd="0" destOrd="0" presId="urn:microsoft.com/office/officeart/2005/8/layout/process2"/>
    <dgm:cxn modelId="{845C5C54-9383-4B9D-A56F-389DC7F19D8E}" type="presParOf" srcId="{3F5B1F00-0A20-4CAF-B1AC-0DF99315203A}" destId="{28E46DC1-3D94-4BC8-A59B-43442156ADB8}" srcOrd="1" destOrd="0" presId="urn:microsoft.com/office/officeart/2005/8/layout/process2"/>
    <dgm:cxn modelId="{EEB6EB03-BCD7-4DF0-B662-92CE21CF1E8C}" type="presParOf" srcId="{28E46DC1-3D94-4BC8-A59B-43442156ADB8}" destId="{EA892236-7D20-4AEA-BDD7-FFC7612EA358}" srcOrd="0" destOrd="0" presId="urn:microsoft.com/office/officeart/2005/8/layout/process2"/>
    <dgm:cxn modelId="{05CB56C1-3FC4-4234-84B7-B8749CFA3905}" type="presParOf" srcId="{3F5B1F00-0A20-4CAF-B1AC-0DF99315203A}" destId="{323DA4ED-0081-45C1-A03F-54D63AFF4272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9675BB5-4BE3-4E06-B2B3-AAA3D107C1A8}" type="doc">
      <dgm:prSet loTypeId="urn:microsoft.com/office/officeart/2005/8/layout/radial5" loCatId="relationship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th-TH"/>
        </a:p>
      </dgm:t>
    </dgm:pt>
    <dgm:pt modelId="{D3864EA6-13E7-440F-948B-8118F5878A44}">
      <dgm:prSet phldrT="[Text]" custT="1"/>
      <dgm:spPr>
        <a:xfrm>
          <a:off x="3441972" y="1762941"/>
          <a:ext cx="1459955" cy="1459955"/>
        </a:xfrm>
        <a:solidFill>
          <a:srgbClr val="92D050"/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sz="3200" b="1" dirty="0" smtClean="0">
              <a:solidFill>
                <a:schemeClr val="bg1"/>
              </a:solidFill>
              <a:latin typeface="TH SarabunPSK" pitchFamily="34" charset="-34"/>
              <a:ea typeface="+mn-ea"/>
              <a:cs typeface="TH SarabunPSK" pitchFamily="34" charset="-34"/>
            </a:rPr>
            <a:t>ระบบการให้บริการ</a:t>
          </a:r>
          <a:endParaRPr lang="th-TH" sz="3200" b="1" dirty="0">
            <a:solidFill>
              <a:schemeClr val="bg1"/>
            </a:solidFill>
            <a:latin typeface="TH SarabunPSK" pitchFamily="34" charset="-34"/>
            <a:ea typeface="+mn-ea"/>
            <a:cs typeface="TH SarabunPSK" pitchFamily="34" charset="-34"/>
          </a:endParaRPr>
        </a:p>
      </dgm:t>
    </dgm:pt>
    <dgm:pt modelId="{5F920266-1B6A-4D7D-8C8B-D20E2934BF67}" type="parTrans" cxnId="{7834DFDC-DD97-4D0F-B547-27AB53428B4B}">
      <dgm:prSet/>
      <dgm:spPr/>
      <dgm:t>
        <a:bodyPr/>
        <a:lstStyle/>
        <a:p>
          <a:endParaRPr lang="th-TH"/>
        </a:p>
      </dgm:t>
    </dgm:pt>
    <dgm:pt modelId="{F4FE127A-F33D-4F59-961D-A505D5A781EE}" type="sibTrans" cxnId="{7834DFDC-DD97-4D0F-B547-27AB53428B4B}">
      <dgm:prSet/>
      <dgm:spPr/>
      <dgm:t>
        <a:bodyPr/>
        <a:lstStyle/>
        <a:p>
          <a:endParaRPr lang="th-TH"/>
        </a:p>
      </dgm:t>
    </dgm:pt>
    <dgm:pt modelId="{6461E40C-FAF1-4C11-9CA4-01B7756558A8}">
      <dgm:prSet phldrT="[Text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xfrm>
          <a:off x="5146351" y="1155851"/>
          <a:ext cx="1540417" cy="1540417"/>
        </a:xfrm>
        <a:solidFill>
          <a:srgbClr val="FFFF00"/>
        </a:solidFill>
        <a:ln/>
      </dgm:spPr>
      <dgm:t>
        <a:bodyPr lIns="0" tIns="0" rIns="0" bIns="0"/>
        <a:lstStyle/>
        <a:p>
          <a:r>
            <a:rPr lang="en-US" sz="3200" b="1" spc="-10" baseline="0" dirty="0" smtClean="0">
              <a:solidFill>
                <a:schemeClr val="tx1"/>
              </a:solidFill>
              <a:latin typeface="TH SarabunPSK" pitchFamily="34" charset="-34"/>
              <a:ea typeface="+mn-ea"/>
              <a:cs typeface="TH SarabunPSK" pitchFamily="34" charset="-34"/>
            </a:rPr>
            <a:t>2</a:t>
          </a:r>
          <a:r>
            <a:rPr lang="en-US" sz="3200" b="0" spc="-10" baseline="0" dirty="0" smtClean="0">
              <a:solidFill>
                <a:schemeClr val="tx1"/>
              </a:solidFill>
              <a:latin typeface="TH SarabunPSK" pitchFamily="34" charset="-34"/>
              <a:ea typeface="+mn-ea"/>
              <a:cs typeface="TH SarabunPSK" pitchFamily="34" charset="-34"/>
            </a:rPr>
            <a:t>.</a:t>
          </a:r>
          <a:r>
            <a:rPr lang="th-TH" sz="3200" b="1" spc="-10" baseline="0" dirty="0" smtClean="0">
              <a:solidFill>
                <a:schemeClr val="tx1"/>
              </a:solidFill>
              <a:latin typeface="TH SarabunPSK" pitchFamily="34" charset="-34"/>
              <a:ea typeface="+mn-ea"/>
              <a:cs typeface="TH SarabunPSK" pitchFamily="34" charset="-34"/>
            </a:rPr>
            <a:t>ดูแลแบบองค์รวม</a:t>
          </a:r>
          <a:endParaRPr lang="th-TH" sz="3200" b="1" spc="-10" baseline="0" dirty="0">
            <a:solidFill>
              <a:schemeClr val="tx1"/>
            </a:solidFill>
            <a:latin typeface="TH SarabunPSK" pitchFamily="34" charset="-34"/>
            <a:ea typeface="+mn-ea"/>
            <a:cs typeface="TH SarabunPSK" pitchFamily="34" charset="-34"/>
          </a:endParaRPr>
        </a:p>
      </dgm:t>
    </dgm:pt>
    <dgm:pt modelId="{5418FCE5-0AC2-479F-8F47-D35F7A60BD8D}" type="parTrans" cxnId="{5EBF790F-CC7C-4BBA-98A7-614FB5283795}">
      <dgm:prSet/>
      <dgm:spPr>
        <a:xfrm rot="20520000">
          <a:off x="4931792" y="1994581"/>
          <a:ext cx="177128" cy="445347"/>
        </a:xfrm>
        <a:solidFill>
          <a:srgbClr val="CC3300"/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endParaRPr lang="th-TH">
            <a:solidFill>
              <a:sysClr val="windowText" lastClr="000000"/>
            </a:solidFill>
            <a:latin typeface="Georgia"/>
            <a:ea typeface="+mn-ea"/>
            <a:cs typeface="Angsana New"/>
          </a:endParaRPr>
        </a:p>
      </dgm:t>
    </dgm:pt>
    <dgm:pt modelId="{3D67A8BA-4FB2-401F-A3C1-92132B645061}" type="sibTrans" cxnId="{5EBF790F-CC7C-4BBA-98A7-614FB5283795}">
      <dgm:prSet/>
      <dgm:spPr/>
      <dgm:t>
        <a:bodyPr/>
        <a:lstStyle/>
        <a:p>
          <a:endParaRPr lang="th-TH"/>
        </a:p>
      </dgm:t>
    </dgm:pt>
    <dgm:pt modelId="{14E5A95F-9DC9-4E33-B709-14C57323ACAA}">
      <dgm:prSet phldrT="[Text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xfrm>
          <a:off x="4479969" y="3206764"/>
          <a:ext cx="1540417" cy="1540417"/>
        </a:xfrm>
        <a:solidFill>
          <a:srgbClr val="FFC000"/>
        </a:solidFill>
        <a:ln/>
      </dgm:spPr>
      <dgm:t>
        <a:bodyPr/>
        <a:lstStyle/>
        <a:p>
          <a:r>
            <a:rPr lang="en-US" sz="2800" b="1" dirty="0" smtClean="0">
              <a:solidFill>
                <a:schemeClr val="bg1"/>
              </a:solidFill>
              <a:latin typeface="TH SarabunPSK" pitchFamily="34" charset="-34"/>
              <a:ea typeface="+mn-ea"/>
              <a:cs typeface="TH SarabunPSK" pitchFamily="34" charset="-34"/>
            </a:rPr>
            <a:t>3.</a:t>
          </a:r>
          <a:r>
            <a:rPr lang="th-TH" sz="2800" b="1" dirty="0" smtClean="0">
              <a:solidFill>
                <a:schemeClr val="bg1"/>
              </a:solidFill>
              <a:latin typeface="TH SarabunPSK" pitchFamily="34" charset="-34"/>
              <a:ea typeface="+mn-ea"/>
              <a:cs typeface="TH SarabunPSK" pitchFamily="34" charset="-34"/>
            </a:rPr>
            <a:t>ระบบบริการเชิงรุก</a:t>
          </a:r>
          <a:endParaRPr lang="th-TH" sz="2800" dirty="0">
            <a:solidFill>
              <a:schemeClr val="bg1"/>
            </a:solidFill>
            <a:latin typeface="TH SarabunPSK" pitchFamily="34" charset="-34"/>
            <a:ea typeface="+mn-ea"/>
            <a:cs typeface="TH SarabunPSK" pitchFamily="34" charset="-34"/>
          </a:endParaRPr>
        </a:p>
      </dgm:t>
    </dgm:pt>
    <dgm:pt modelId="{CFE62A0D-AFCB-42FF-A2F7-4127DE6E4A06}" type="parTrans" cxnId="{B78770BC-227B-404F-8185-2F70ECA32605}">
      <dgm:prSet/>
      <dgm:spPr>
        <a:xfrm rot="3240000">
          <a:off x="4607729" y="2991942"/>
          <a:ext cx="177128" cy="445347"/>
        </a:xfrm>
        <a:solidFill>
          <a:srgbClr val="CC3300"/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endParaRPr lang="th-TH">
            <a:solidFill>
              <a:sysClr val="windowText" lastClr="000000"/>
            </a:solidFill>
            <a:latin typeface="Georgia"/>
            <a:ea typeface="+mn-ea"/>
            <a:cs typeface="Angsana New"/>
          </a:endParaRPr>
        </a:p>
      </dgm:t>
    </dgm:pt>
    <dgm:pt modelId="{87455A86-154D-4572-BF6D-F5FEBED08194}" type="sibTrans" cxnId="{B78770BC-227B-404F-8185-2F70ECA32605}">
      <dgm:prSet/>
      <dgm:spPr/>
      <dgm:t>
        <a:bodyPr/>
        <a:lstStyle/>
        <a:p>
          <a:endParaRPr lang="th-TH"/>
        </a:p>
      </dgm:t>
    </dgm:pt>
    <dgm:pt modelId="{C2B16F5E-4FD9-4E6C-984C-5FB34252F788}">
      <dgm:prSet phldrT="[Text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xfrm>
          <a:off x="1657130" y="1155851"/>
          <a:ext cx="1540417" cy="1540417"/>
        </a:xfrm>
        <a:solidFill>
          <a:srgbClr val="00FFFF"/>
        </a:solidFill>
        <a:ln/>
      </dgm:spPr>
      <dgm:t>
        <a:bodyPr/>
        <a:lstStyle/>
        <a:p>
          <a:r>
            <a:rPr lang="en-US" sz="2400" b="1" dirty="0" smtClean="0">
              <a:solidFill>
                <a:srgbClr val="002060"/>
              </a:solidFill>
              <a:latin typeface="TH SarabunPSK" pitchFamily="34" charset="-34"/>
              <a:ea typeface="+mn-ea"/>
              <a:cs typeface="TH SarabunPSK" pitchFamily="34" charset="-34"/>
            </a:rPr>
            <a:t>4.</a:t>
          </a:r>
          <a:r>
            <a:rPr lang="th-TH" sz="2400" b="1" dirty="0" smtClean="0">
              <a:solidFill>
                <a:srgbClr val="002060"/>
              </a:solidFill>
              <a:latin typeface="TH SarabunPSK" pitchFamily="34" charset="-34"/>
              <a:ea typeface="+mn-ea"/>
              <a:cs typeface="TH SarabunPSK" pitchFamily="34" charset="-34"/>
            </a:rPr>
            <a:t>การสร้างกระบวนการเรียนรู้ร่วมกับองค์กรในชุมชน</a:t>
          </a:r>
          <a:endParaRPr lang="th-TH" sz="2400" dirty="0">
            <a:solidFill>
              <a:srgbClr val="002060"/>
            </a:solidFill>
            <a:latin typeface="TH SarabunPSK" pitchFamily="34" charset="-34"/>
            <a:ea typeface="+mn-ea"/>
            <a:cs typeface="TH SarabunPSK" pitchFamily="34" charset="-34"/>
          </a:endParaRPr>
        </a:p>
      </dgm:t>
    </dgm:pt>
    <dgm:pt modelId="{8F21B166-5620-46A8-A5DD-72EAE361E61D}" type="parTrans" cxnId="{F20E6E35-2EF6-49E1-BCE2-AF737813AC7F}">
      <dgm:prSet/>
      <dgm:spPr>
        <a:xfrm rot="11880000">
          <a:off x="3234979" y="1994581"/>
          <a:ext cx="177128" cy="445347"/>
        </a:xfrm>
        <a:solidFill>
          <a:srgbClr val="CC3300"/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endParaRPr lang="th-TH">
            <a:solidFill>
              <a:sysClr val="windowText" lastClr="000000"/>
            </a:solidFill>
            <a:latin typeface="Georgia"/>
            <a:ea typeface="+mn-ea"/>
            <a:cs typeface="Angsana New"/>
          </a:endParaRPr>
        </a:p>
      </dgm:t>
    </dgm:pt>
    <dgm:pt modelId="{D972BA52-9B06-4D48-9819-200C1326EA4D}" type="sibTrans" cxnId="{F20E6E35-2EF6-49E1-BCE2-AF737813AC7F}">
      <dgm:prSet/>
      <dgm:spPr/>
      <dgm:t>
        <a:bodyPr/>
        <a:lstStyle/>
        <a:p>
          <a:endParaRPr lang="th-TH"/>
        </a:p>
      </dgm:t>
    </dgm:pt>
    <dgm:pt modelId="{813DB034-1CFA-4CE1-8536-6BC256192226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xfrm>
          <a:off x="3401741" y="-111682"/>
          <a:ext cx="1540417" cy="1540417"/>
        </a:xfrm>
        <a:solidFill>
          <a:srgbClr val="FFCCFF"/>
        </a:solidFill>
        <a:ln/>
      </dgm:spPr>
      <dgm:t>
        <a:bodyPr/>
        <a:lstStyle/>
        <a:p>
          <a:endParaRPr lang="th-TH" sz="3200" b="1" dirty="0">
            <a:solidFill>
              <a:srgbClr val="00B050"/>
            </a:solidFill>
            <a:effectLst/>
            <a:latin typeface="TH SarabunPSK" pitchFamily="34" charset="-34"/>
            <a:ea typeface="+mn-ea"/>
            <a:cs typeface="TH SarabunPSK" pitchFamily="34" charset="-34"/>
          </a:endParaRPr>
        </a:p>
      </dgm:t>
    </dgm:pt>
    <dgm:pt modelId="{F3516F2D-4619-4753-A81E-130803DFBFC7}" type="sibTrans" cxnId="{41966F54-3C25-450E-8104-04B2B9165959}">
      <dgm:prSet/>
      <dgm:spPr/>
      <dgm:t>
        <a:bodyPr/>
        <a:lstStyle/>
        <a:p>
          <a:endParaRPr lang="th-TH"/>
        </a:p>
      </dgm:t>
    </dgm:pt>
    <dgm:pt modelId="{ED3CCD02-8D75-4A08-AD85-C5F828B29313}" type="parTrans" cxnId="{41966F54-3C25-450E-8104-04B2B9165959}">
      <dgm:prSet/>
      <dgm:spPr>
        <a:xfrm rot="16200000">
          <a:off x="4083385" y="1378177"/>
          <a:ext cx="177128" cy="445347"/>
        </a:xfrm>
        <a:solidFill>
          <a:srgbClr val="CC3300"/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endParaRPr lang="th-TH">
            <a:solidFill>
              <a:sysClr val="windowText" lastClr="000000"/>
            </a:solidFill>
            <a:latin typeface="Georgia"/>
            <a:ea typeface="+mn-ea"/>
            <a:cs typeface="Angsana New"/>
          </a:endParaRPr>
        </a:p>
      </dgm:t>
    </dgm:pt>
    <dgm:pt modelId="{EB09D521-9D02-4B4D-80CB-EB847731A63E}" type="pres">
      <dgm:prSet presAssocID="{19675BB5-4BE3-4E06-B2B3-AAA3D107C1A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7ADCFBEC-172E-41BB-B545-FE2085E0B744}" type="pres">
      <dgm:prSet presAssocID="{D3864EA6-13E7-440F-948B-8118F5878A44}" presName="centerShape" presStyleLbl="node0" presStyleIdx="0" presStyleCnt="1" custScaleX="127383" custScaleY="127383"/>
      <dgm:spPr>
        <a:prstGeom prst="ellipse">
          <a:avLst/>
        </a:prstGeom>
      </dgm:spPr>
      <dgm:t>
        <a:bodyPr/>
        <a:lstStyle/>
        <a:p>
          <a:endParaRPr lang="th-TH"/>
        </a:p>
      </dgm:t>
    </dgm:pt>
    <dgm:pt modelId="{E09D1B4B-09AE-4B1F-A409-CE344F8F9185}" type="pres">
      <dgm:prSet presAssocID="{ED3CCD02-8D75-4A08-AD85-C5F828B29313}" presName="parTrans" presStyleLbl="sibTrans2D1" presStyleIdx="0" presStyleCnt="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th-TH"/>
        </a:p>
      </dgm:t>
    </dgm:pt>
    <dgm:pt modelId="{79A2186A-8429-4E95-A4D2-214813090081}" type="pres">
      <dgm:prSet presAssocID="{ED3CCD02-8D75-4A08-AD85-C5F828B29313}" presName="connectorText" presStyleLbl="sibTrans2D1" presStyleIdx="0" presStyleCnt="4"/>
      <dgm:spPr/>
      <dgm:t>
        <a:bodyPr/>
        <a:lstStyle/>
        <a:p>
          <a:endParaRPr lang="th-TH"/>
        </a:p>
      </dgm:t>
    </dgm:pt>
    <dgm:pt modelId="{60779230-642B-46DB-B5CA-FC2220C38859}" type="pres">
      <dgm:prSet presAssocID="{813DB034-1CFA-4CE1-8536-6BC256192226}" presName="node" presStyleLbl="node1" presStyleIdx="0" presStyleCnt="4" custScaleX="117603" custScaleY="117603" custRadScaleRad="102439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h-TH"/>
        </a:p>
      </dgm:t>
    </dgm:pt>
    <dgm:pt modelId="{4873F644-A37B-4263-BDD3-7D4AECF93436}" type="pres">
      <dgm:prSet presAssocID="{5418FCE5-0AC2-479F-8F47-D35F7A60BD8D}" presName="parTrans" presStyleLbl="sibTrans2D1" presStyleIdx="1" presStyleCnt="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th-TH"/>
        </a:p>
      </dgm:t>
    </dgm:pt>
    <dgm:pt modelId="{AF2E0478-D773-4966-9A95-8E70AD7139B7}" type="pres">
      <dgm:prSet presAssocID="{5418FCE5-0AC2-479F-8F47-D35F7A60BD8D}" presName="connectorText" presStyleLbl="sibTrans2D1" presStyleIdx="1" presStyleCnt="4"/>
      <dgm:spPr/>
      <dgm:t>
        <a:bodyPr/>
        <a:lstStyle/>
        <a:p>
          <a:endParaRPr lang="th-TH"/>
        </a:p>
      </dgm:t>
    </dgm:pt>
    <dgm:pt modelId="{8FE55D76-69B8-469D-BE4A-A0F9F69D5110}" type="pres">
      <dgm:prSet presAssocID="{6461E40C-FAF1-4C11-9CA4-01B7756558A8}" presName="node" presStyleLbl="node1" presStyleIdx="1" presStyleCnt="4" custScaleX="117603" custScaleY="11760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h-TH"/>
        </a:p>
      </dgm:t>
    </dgm:pt>
    <dgm:pt modelId="{8999D690-D432-4F1A-B2AE-D98A61E6F24A}" type="pres">
      <dgm:prSet presAssocID="{CFE62A0D-AFCB-42FF-A2F7-4127DE6E4A06}" presName="parTrans" presStyleLbl="sibTrans2D1" presStyleIdx="2" presStyleCnt="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th-TH"/>
        </a:p>
      </dgm:t>
    </dgm:pt>
    <dgm:pt modelId="{5E3992B2-2FF9-4710-BC5D-D3CABAC0944B}" type="pres">
      <dgm:prSet presAssocID="{CFE62A0D-AFCB-42FF-A2F7-4127DE6E4A06}" presName="connectorText" presStyleLbl="sibTrans2D1" presStyleIdx="2" presStyleCnt="4"/>
      <dgm:spPr/>
      <dgm:t>
        <a:bodyPr/>
        <a:lstStyle/>
        <a:p>
          <a:endParaRPr lang="th-TH"/>
        </a:p>
      </dgm:t>
    </dgm:pt>
    <dgm:pt modelId="{0B5562C5-56E9-4F94-AD9A-09B6AA6E206F}" type="pres">
      <dgm:prSet presAssocID="{14E5A95F-9DC9-4E33-B709-14C57323ACAA}" presName="node" presStyleLbl="node1" presStyleIdx="2" presStyleCnt="4" custScaleX="118206" custScaleY="110699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h-TH"/>
        </a:p>
      </dgm:t>
    </dgm:pt>
    <dgm:pt modelId="{470BEB95-5498-4076-A7AD-52EA2D6058A0}" type="pres">
      <dgm:prSet presAssocID="{8F21B166-5620-46A8-A5DD-72EAE361E61D}" presName="parTrans" presStyleLbl="sibTrans2D1" presStyleIdx="3" presStyleCnt="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th-TH"/>
        </a:p>
      </dgm:t>
    </dgm:pt>
    <dgm:pt modelId="{8C992717-B056-4E89-850B-547F00D86B47}" type="pres">
      <dgm:prSet presAssocID="{8F21B166-5620-46A8-A5DD-72EAE361E61D}" presName="connectorText" presStyleLbl="sibTrans2D1" presStyleIdx="3" presStyleCnt="4"/>
      <dgm:spPr/>
      <dgm:t>
        <a:bodyPr/>
        <a:lstStyle/>
        <a:p>
          <a:endParaRPr lang="th-TH"/>
        </a:p>
      </dgm:t>
    </dgm:pt>
    <dgm:pt modelId="{A0AE6ABD-EFF8-41C2-907C-790C07DF522C}" type="pres">
      <dgm:prSet presAssocID="{C2B16F5E-4FD9-4E6C-984C-5FB34252F788}" presName="node" presStyleLbl="node1" presStyleIdx="3" presStyleCnt="4" custScaleX="117603" custScaleY="11760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h-TH"/>
        </a:p>
      </dgm:t>
    </dgm:pt>
  </dgm:ptLst>
  <dgm:cxnLst>
    <dgm:cxn modelId="{5EBF790F-CC7C-4BBA-98A7-614FB5283795}" srcId="{D3864EA6-13E7-440F-948B-8118F5878A44}" destId="{6461E40C-FAF1-4C11-9CA4-01B7756558A8}" srcOrd="1" destOrd="0" parTransId="{5418FCE5-0AC2-479F-8F47-D35F7A60BD8D}" sibTransId="{3D67A8BA-4FB2-401F-A3C1-92132B645061}"/>
    <dgm:cxn modelId="{DB326019-737F-40FA-823D-8E3B66C7B0A6}" type="presOf" srcId="{D3864EA6-13E7-440F-948B-8118F5878A44}" destId="{7ADCFBEC-172E-41BB-B545-FE2085E0B744}" srcOrd="0" destOrd="0" presId="urn:microsoft.com/office/officeart/2005/8/layout/radial5"/>
    <dgm:cxn modelId="{2D13B431-20BC-4769-ACBA-1943661B513F}" type="presOf" srcId="{5418FCE5-0AC2-479F-8F47-D35F7A60BD8D}" destId="{AF2E0478-D773-4966-9A95-8E70AD7139B7}" srcOrd="1" destOrd="0" presId="urn:microsoft.com/office/officeart/2005/8/layout/radial5"/>
    <dgm:cxn modelId="{BD041427-629C-4BDC-B847-434EC3F9DEAD}" type="presOf" srcId="{C2B16F5E-4FD9-4E6C-984C-5FB34252F788}" destId="{A0AE6ABD-EFF8-41C2-907C-790C07DF522C}" srcOrd="0" destOrd="0" presId="urn:microsoft.com/office/officeart/2005/8/layout/radial5"/>
    <dgm:cxn modelId="{3710F7BF-8796-4F2B-8846-117CF9110EDB}" type="presOf" srcId="{19675BB5-4BE3-4E06-B2B3-AAA3D107C1A8}" destId="{EB09D521-9D02-4B4D-80CB-EB847731A63E}" srcOrd="0" destOrd="0" presId="urn:microsoft.com/office/officeart/2005/8/layout/radial5"/>
    <dgm:cxn modelId="{7834DFDC-DD97-4D0F-B547-27AB53428B4B}" srcId="{19675BB5-4BE3-4E06-B2B3-AAA3D107C1A8}" destId="{D3864EA6-13E7-440F-948B-8118F5878A44}" srcOrd="0" destOrd="0" parTransId="{5F920266-1B6A-4D7D-8C8B-D20E2934BF67}" sibTransId="{F4FE127A-F33D-4F59-961D-A505D5A781EE}"/>
    <dgm:cxn modelId="{2D068841-F773-4A09-9907-DD8FD6C2C805}" type="presOf" srcId="{ED3CCD02-8D75-4A08-AD85-C5F828B29313}" destId="{79A2186A-8429-4E95-A4D2-214813090081}" srcOrd="1" destOrd="0" presId="urn:microsoft.com/office/officeart/2005/8/layout/radial5"/>
    <dgm:cxn modelId="{F20E6E35-2EF6-49E1-BCE2-AF737813AC7F}" srcId="{D3864EA6-13E7-440F-948B-8118F5878A44}" destId="{C2B16F5E-4FD9-4E6C-984C-5FB34252F788}" srcOrd="3" destOrd="0" parTransId="{8F21B166-5620-46A8-A5DD-72EAE361E61D}" sibTransId="{D972BA52-9B06-4D48-9819-200C1326EA4D}"/>
    <dgm:cxn modelId="{88235ED1-D0BB-4B96-8853-E9219B594AE9}" type="presOf" srcId="{14E5A95F-9DC9-4E33-B709-14C57323ACAA}" destId="{0B5562C5-56E9-4F94-AD9A-09B6AA6E206F}" srcOrd="0" destOrd="0" presId="urn:microsoft.com/office/officeart/2005/8/layout/radial5"/>
    <dgm:cxn modelId="{8F20D989-43FD-4FA8-BB92-0288F4640090}" type="presOf" srcId="{813DB034-1CFA-4CE1-8536-6BC256192226}" destId="{60779230-642B-46DB-B5CA-FC2220C38859}" srcOrd="0" destOrd="0" presId="urn:microsoft.com/office/officeart/2005/8/layout/radial5"/>
    <dgm:cxn modelId="{A803B424-34FE-4AED-A5F4-663E9A91CAEB}" type="presOf" srcId="{CFE62A0D-AFCB-42FF-A2F7-4127DE6E4A06}" destId="{8999D690-D432-4F1A-B2AE-D98A61E6F24A}" srcOrd="0" destOrd="0" presId="urn:microsoft.com/office/officeart/2005/8/layout/radial5"/>
    <dgm:cxn modelId="{A56E21ED-2065-4313-81F9-630673C2F4C0}" type="presOf" srcId="{5418FCE5-0AC2-479F-8F47-D35F7A60BD8D}" destId="{4873F644-A37B-4263-BDD3-7D4AECF93436}" srcOrd="0" destOrd="0" presId="urn:microsoft.com/office/officeart/2005/8/layout/radial5"/>
    <dgm:cxn modelId="{41966F54-3C25-450E-8104-04B2B9165959}" srcId="{D3864EA6-13E7-440F-948B-8118F5878A44}" destId="{813DB034-1CFA-4CE1-8536-6BC256192226}" srcOrd="0" destOrd="0" parTransId="{ED3CCD02-8D75-4A08-AD85-C5F828B29313}" sibTransId="{F3516F2D-4619-4753-A81E-130803DFBFC7}"/>
    <dgm:cxn modelId="{B78770BC-227B-404F-8185-2F70ECA32605}" srcId="{D3864EA6-13E7-440F-948B-8118F5878A44}" destId="{14E5A95F-9DC9-4E33-B709-14C57323ACAA}" srcOrd="2" destOrd="0" parTransId="{CFE62A0D-AFCB-42FF-A2F7-4127DE6E4A06}" sibTransId="{87455A86-154D-4572-BF6D-F5FEBED08194}"/>
    <dgm:cxn modelId="{1C162BAB-AFC2-4CE9-AD8F-25BE6929C782}" type="presOf" srcId="{ED3CCD02-8D75-4A08-AD85-C5F828B29313}" destId="{E09D1B4B-09AE-4B1F-A409-CE344F8F9185}" srcOrd="0" destOrd="0" presId="urn:microsoft.com/office/officeart/2005/8/layout/radial5"/>
    <dgm:cxn modelId="{9297F2B6-5461-436B-A73D-55269A07B5C6}" type="presOf" srcId="{CFE62A0D-AFCB-42FF-A2F7-4127DE6E4A06}" destId="{5E3992B2-2FF9-4710-BC5D-D3CABAC0944B}" srcOrd="1" destOrd="0" presId="urn:microsoft.com/office/officeart/2005/8/layout/radial5"/>
    <dgm:cxn modelId="{9B1C2E38-19C5-4873-8E0B-4B6DBCA1FF10}" type="presOf" srcId="{8F21B166-5620-46A8-A5DD-72EAE361E61D}" destId="{8C992717-B056-4E89-850B-547F00D86B47}" srcOrd="1" destOrd="0" presId="urn:microsoft.com/office/officeart/2005/8/layout/radial5"/>
    <dgm:cxn modelId="{9357DF43-308E-4235-A55F-07727DB21444}" type="presOf" srcId="{6461E40C-FAF1-4C11-9CA4-01B7756558A8}" destId="{8FE55D76-69B8-469D-BE4A-A0F9F69D5110}" srcOrd="0" destOrd="0" presId="urn:microsoft.com/office/officeart/2005/8/layout/radial5"/>
    <dgm:cxn modelId="{47DE6CEF-40A2-4FBE-98E4-31FD6750EC83}" type="presOf" srcId="{8F21B166-5620-46A8-A5DD-72EAE361E61D}" destId="{470BEB95-5498-4076-A7AD-52EA2D6058A0}" srcOrd="0" destOrd="0" presId="urn:microsoft.com/office/officeart/2005/8/layout/radial5"/>
    <dgm:cxn modelId="{1BE79FE9-B957-45BA-A369-980CF5112E42}" type="presParOf" srcId="{EB09D521-9D02-4B4D-80CB-EB847731A63E}" destId="{7ADCFBEC-172E-41BB-B545-FE2085E0B744}" srcOrd="0" destOrd="0" presId="urn:microsoft.com/office/officeart/2005/8/layout/radial5"/>
    <dgm:cxn modelId="{DD1F9C16-5F5C-47D3-960E-0960D078DDC3}" type="presParOf" srcId="{EB09D521-9D02-4B4D-80CB-EB847731A63E}" destId="{E09D1B4B-09AE-4B1F-A409-CE344F8F9185}" srcOrd="1" destOrd="0" presId="urn:microsoft.com/office/officeart/2005/8/layout/radial5"/>
    <dgm:cxn modelId="{3A64B88C-7AE9-418A-9693-C60D2D322F2B}" type="presParOf" srcId="{E09D1B4B-09AE-4B1F-A409-CE344F8F9185}" destId="{79A2186A-8429-4E95-A4D2-214813090081}" srcOrd="0" destOrd="0" presId="urn:microsoft.com/office/officeart/2005/8/layout/radial5"/>
    <dgm:cxn modelId="{A91D0D4D-0465-40E6-9839-5C1FF49E888C}" type="presParOf" srcId="{EB09D521-9D02-4B4D-80CB-EB847731A63E}" destId="{60779230-642B-46DB-B5CA-FC2220C38859}" srcOrd="2" destOrd="0" presId="urn:microsoft.com/office/officeart/2005/8/layout/radial5"/>
    <dgm:cxn modelId="{5296FAF1-99EE-4319-AA23-5156774F755E}" type="presParOf" srcId="{EB09D521-9D02-4B4D-80CB-EB847731A63E}" destId="{4873F644-A37B-4263-BDD3-7D4AECF93436}" srcOrd="3" destOrd="0" presId="urn:microsoft.com/office/officeart/2005/8/layout/radial5"/>
    <dgm:cxn modelId="{982D9B6D-2805-489E-B128-AE97CEF7EC2A}" type="presParOf" srcId="{4873F644-A37B-4263-BDD3-7D4AECF93436}" destId="{AF2E0478-D773-4966-9A95-8E70AD7139B7}" srcOrd="0" destOrd="0" presId="urn:microsoft.com/office/officeart/2005/8/layout/radial5"/>
    <dgm:cxn modelId="{0DF4487E-9DED-42BF-A48F-52DEB7FA3886}" type="presParOf" srcId="{EB09D521-9D02-4B4D-80CB-EB847731A63E}" destId="{8FE55D76-69B8-469D-BE4A-A0F9F69D5110}" srcOrd="4" destOrd="0" presId="urn:microsoft.com/office/officeart/2005/8/layout/radial5"/>
    <dgm:cxn modelId="{F54A6FB6-D978-4713-BC3E-5835E83529CD}" type="presParOf" srcId="{EB09D521-9D02-4B4D-80CB-EB847731A63E}" destId="{8999D690-D432-4F1A-B2AE-D98A61E6F24A}" srcOrd="5" destOrd="0" presId="urn:microsoft.com/office/officeart/2005/8/layout/radial5"/>
    <dgm:cxn modelId="{6A99520F-0915-4B4C-A451-A61F56E7C149}" type="presParOf" srcId="{8999D690-D432-4F1A-B2AE-D98A61E6F24A}" destId="{5E3992B2-2FF9-4710-BC5D-D3CABAC0944B}" srcOrd="0" destOrd="0" presId="urn:microsoft.com/office/officeart/2005/8/layout/radial5"/>
    <dgm:cxn modelId="{6CBF7F3B-90F0-4F65-87DD-4F2458D08A84}" type="presParOf" srcId="{EB09D521-9D02-4B4D-80CB-EB847731A63E}" destId="{0B5562C5-56E9-4F94-AD9A-09B6AA6E206F}" srcOrd="6" destOrd="0" presId="urn:microsoft.com/office/officeart/2005/8/layout/radial5"/>
    <dgm:cxn modelId="{9EDB6DF6-5881-4127-9B0C-2ABA5B9748A5}" type="presParOf" srcId="{EB09D521-9D02-4B4D-80CB-EB847731A63E}" destId="{470BEB95-5498-4076-A7AD-52EA2D6058A0}" srcOrd="7" destOrd="0" presId="urn:microsoft.com/office/officeart/2005/8/layout/radial5"/>
    <dgm:cxn modelId="{53750E06-737F-47E3-98B6-0D61F8B919BD}" type="presParOf" srcId="{470BEB95-5498-4076-A7AD-52EA2D6058A0}" destId="{8C992717-B056-4E89-850B-547F00D86B47}" srcOrd="0" destOrd="0" presId="urn:microsoft.com/office/officeart/2005/8/layout/radial5"/>
    <dgm:cxn modelId="{7F8479C9-E68B-44CD-8DD8-2A223B96DE28}" type="presParOf" srcId="{EB09D521-9D02-4B4D-80CB-EB847731A63E}" destId="{A0AE6ABD-EFF8-41C2-907C-790C07DF522C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43CDE7-EC5B-4967-9FE5-94CEAF60B6AB}">
      <dsp:nvSpPr>
        <dsp:cNvPr id="0" name=""/>
        <dsp:cNvSpPr/>
      </dsp:nvSpPr>
      <dsp:spPr>
        <a:xfrm>
          <a:off x="0" y="0"/>
          <a:ext cx="5998266" cy="1219200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accent4">
              <a:shade val="50000"/>
            </a:schemeClr>
          </a:solidFill>
          <a:prstDash val="solid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400" kern="1200" dirty="0" smtClean="0">
              <a:latin typeface="TH SarabunPSK" pitchFamily="34" charset="-34"/>
              <a:cs typeface="TH SarabunPSK" pitchFamily="34" charset="-34"/>
            </a:rPr>
            <a:t>พัฒนามาตรฐานบริการ </a:t>
          </a:r>
          <a:endParaRPr lang="th-TH" sz="4400" kern="1200" dirty="0">
            <a:latin typeface="TH SarabunPSK" pitchFamily="34" charset="-34"/>
            <a:cs typeface="TH SarabunPSK" pitchFamily="34" charset="-34"/>
          </a:endParaRPr>
        </a:p>
      </dsp:txBody>
      <dsp:txXfrm>
        <a:off x="35709" y="35709"/>
        <a:ext cx="4682654" cy="1147782"/>
      </dsp:txXfrm>
    </dsp:sp>
    <dsp:sp modelId="{87F5F03F-344E-4A38-B0F7-F095FC74E719}">
      <dsp:nvSpPr>
        <dsp:cNvPr id="0" name=""/>
        <dsp:cNvSpPr/>
      </dsp:nvSpPr>
      <dsp:spPr>
        <a:xfrm>
          <a:off x="529258" y="1422399"/>
          <a:ext cx="5998266" cy="1219200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kern="1200" dirty="0" smtClean="0">
              <a:latin typeface="TH SarabunPSK" pitchFamily="34" charset="-34"/>
              <a:cs typeface="TH SarabunPSK" pitchFamily="34" charset="-34"/>
            </a:rPr>
            <a:t>เพื่อการมีสุขภาพดีของปวงประชา</a:t>
          </a:r>
          <a:endParaRPr lang="th-TH" sz="3600" kern="1200" dirty="0">
            <a:latin typeface="TH SarabunPSK" pitchFamily="34" charset="-34"/>
            <a:cs typeface="TH SarabunPSK" pitchFamily="34" charset="-34"/>
          </a:endParaRPr>
        </a:p>
      </dsp:txBody>
      <dsp:txXfrm>
        <a:off x="564967" y="1458108"/>
        <a:ext cx="4605109" cy="1147782"/>
      </dsp:txXfrm>
    </dsp:sp>
    <dsp:sp modelId="{60F2FE16-575D-440A-A11E-6073132B43AA}">
      <dsp:nvSpPr>
        <dsp:cNvPr id="0" name=""/>
        <dsp:cNvSpPr/>
      </dsp:nvSpPr>
      <dsp:spPr>
        <a:xfrm>
          <a:off x="1058517" y="2844799"/>
          <a:ext cx="5998266" cy="1219200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kern="1200" dirty="0" smtClean="0">
              <a:latin typeface="TH SarabunPSK" pitchFamily="34" charset="-34"/>
              <a:cs typeface="TH SarabunPSK" pitchFamily="34" charset="-34"/>
            </a:rPr>
            <a:t>ตามหลักปรัชญาเศรษฐกิจพอเพียง </a:t>
          </a:r>
          <a:endParaRPr lang="th-TH" sz="3600" kern="1200" dirty="0">
            <a:latin typeface="TH SarabunPSK" pitchFamily="34" charset="-34"/>
            <a:cs typeface="TH SarabunPSK" pitchFamily="34" charset="-34"/>
          </a:endParaRPr>
        </a:p>
      </dsp:txBody>
      <dsp:txXfrm>
        <a:off x="1094226" y="2880508"/>
        <a:ext cx="4605109" cy="1147782"/>
      </dsp:txXfrm>
    </dsp:sp>
    <dsp:sp modelId="{67397808-6985-411B-A12F-B69791A1DA22}">
      <dsp:nvSpPr>
        <dsp:cNvPr id="0" name=""/>
        <dsp:cNvSpPr/>
      </dsp:nvSpPr>
      <dsp:spPr>
        <a:xfrm>
          <a:off x="5205786" y="924560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100" kern="1200"/>
        </a:p>
      </dsp:txBody>
      <dsp:txXfrm>
        <a:off x="5384094" y="924560"/>
        <a:ext cx="435864" cy="596341"/>
      </dsp:txXfrm>
    </dsp:sp>
    <dsp:sp modelId="{9755BC24-FA99-441B-BFBD-51A240E405C2}">
      <dsp:nvSpPr>
        <dsp:cNvPr id="0" name=""/>
        <dsp:cNvSpPr/>
      </dsp:nvSpPr>
      <dsp:spPr>
        <a:xfrm>
          <a:off x="5735045" y="2338832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100" kern="1200"/>
        </a:p>
      </dsp:txBody>
      <dsp:txXfrm>
        <a:off x="5913353" y="2338832"/>
        <a:ext cx="435864" cy="5963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32575-38D6-440C-9403-5248A88DA2A3}">
      <dsp:nvSpPr>
        <dsp:cNvPr id="0" name=""/>
        <dsp:cNvSpPr/>
      </dsp:nvSpPr>
      <dsp:spPr>
        <a:xfrm rot="16200000">
          <a:off x="792087" y="-792087"/>
          <a:ext cx="1908212" cy="3492388"/>
        </a:xfrm>
        <a:prstGeom prst="round1Rect">
          <a:avLst/>
        </a:prstGeom>
        <a:solidFill>
          <a:srgbClr val="FF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th-TH" sz="32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PSK" pitchFamily="34" charset="-34"/>
            <a:cs typeface="TH SarabunPSK" pitchFamily="34" charset="-34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หมู่ </a:t>
          </a:r>
          <a: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2</a:t>
          </a:r>
          <a:r>
            <a:rPr lang="th-TH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 บ้านจันดุม 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ตำบลจันดุม</a:t>
          </a:r>
        </a:p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200" kern="1200" dirty="0"/>
        </a:p>
      </dsp:txBody>
      <dsp:txXfrm rot="5400000">
        <a:off x="0" y="0"/>
        <a:ext cx="3492388" cy="1431159"/>
      </dsp:txXfrm>
    </dsp:sp>
    <dsp:sp modelId="{54D29F29-A890-40A2-A89D-86CDE2F1E2D0}">
      <dsp:nvSpPr>
        <dsp:cNvPr id="0" name=""/>
        <dsp:cNvSpPr/>
      </dsp:nvSpPr>
      <dsp:spPr>
        <a:xfrm>
          <a:off x="3492388" y="0"/>
          <a:ext cx="3492388" cy="1908212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th-TH" sz="32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PSK" pitchFamily="34" charset="-34"/>
            <a:cs typeface="TH SarabunPSK" pitchFamily="34" charset="-34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เป็นพื้นที่ราบลุ่ม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200" kern="1200" dirty="0"/>
        </a:p>
      </dsp:txBody>
      <dsp:txXfrm>
        <a:off x="3492388" y="0"/>
        <a:ext cx="3492388" cy="1431159"/>
      </dsp:txXfrm>
    </dsp:sp>
    <dsp:sp modelId="{103999B9-F4E4-4220-91CB-C317DA3B7098}">
      <dsp:nvSpPr>
        <dsp:cNvPr id="0" name=""/>
        <dsp:cNvSpPr/>
      </dsp:nvSpPr>
      <dsp:spPr>
        <a:xfrm rot="10800000">
          <a:off x="0" y="1908212"/>
          <a:ext cx="3492388" cy="1908212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ระยะห่างจากอำเภอ</a:t>
          </a:r>
          <a:r>
            <a:rPr lang="th-TH" sz="32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พลับพลา</a:t>
          </a:r>
          <a:r>
            <a:rPr lang="th-TH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ชัย </a:t>
          </a:r>
          <a: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7 </a:t>
          </a:r>
          <a:r>
            <a:rPr lang="th-TH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กิโลเมตร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200" kern="1200" dirty="0"/>
        </a:p>
      </dsp:txBody>
      <dsp:txXfrm rot="10800000">
        <a:off x="0" y="2385265"/>
        <a:ext cx="3492388" cy="1431159"/>
      </dsp:txXfrm>
    </dsp:sp>
    <dsp:sp modelId="{CE608B91-6EF5-44A8-86CD-2CE66F02ADF9}">
      <dsp:nvSpPr>
        <dsp:cNvPr id="0" name=""/>
        <dsp:cNvSpPr/>
      </dsp:nvSpPr>
      <dsp:spPr>
        <a:xfrm rot="5400000">
          <a:off x="4284476" y="1116124"/>
          <a:ext cx="1908212" cy="3492388"/>
        </a:xfrm>
        <a:prstGeom prst="round1Rect">
          <a:avLst/>
        </a:prstGeom>
        <a:solidFill>
          <a:srgbClr val="FF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ระยะห่างจากจังหวัดบุรีรัมย์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 </a:t>
          </a:r>
          <a: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51 </a:t>
          </a:r>
          <a:r>
            <a:rPr lang="th-TH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กิโลเมตร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500" kern="1200" dirty="0"/>
        </a:p>
      </dsp:txBody>
      <dsp:txXfrm rot="-5400000">
        <a:off x="3492388" y="2385264"/>
        <a:ext cx="3492388" cy="1431159"/>
      </dsp:txXfrm>
    </dsp:sp>
    <dsp:sp modelId="{518D0D7F-C8B0-49CC-9538-AAE6955F721C}">
      <dsp:nvSpPr>
        <dsp:cNvPr id="0" name=""/>
        <dsp:cNvSpPr/>
      </dsp:nvSpPr>
      <dsp:spPr>
        <a:xfrm>
          <a:off x="1800200" y="1440160"/>
          <a:ext cx="3354494" cy="841092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รพ.</a:t>
          </a:r>
          <a:r>
            <a:rPr lang="th-TH" sz="4000" b="1" kern="1200" dirty="0" smtClean="0">
              <a:effectLst/>
              <a:latin typeface="TH SarabunPSK" pitchFamily="34" charset="-34"/>
              <a:cs typeface="TH SarabunPSK" pitchFamily="34" charset="-34"/>
            </a:rPr>
            <a:t>สต.</a:t>
          </a:r>
          <a:r>
            <a:rPr lang="th-TH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จันดุม</a:t>
          </a:r>
          <a:endParaRPr lang="th-TH" sz="4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PSK" pitchFamily="34" charset="-34"/>
            <a:cs typeface="TH SarabunPSK" pitchFamily="34" charset="-34"/>
          </a:endParaRPr>
        </a:p>
      </dsp:txBody>
      <dsp:txXfrm>
        <a:off x="1841259" y="1481219"/>
        <a:ext cx="3272376" cy="7589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83FF7-4108-4D1E-982E-94A927D89438}">
      <dsp:nvSpPr>
        <dsp:cNvPr id="0" name=""/>
        <dsp:cNvSpPr/>
      </dsp:nvSpPr>
      <dsp:spPr>
        <a:xfrm>
          <a:off x="6" y="0"/>
          <a:ext cx="1606169" cy="3889388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1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  เทศบาล</a:t>
          </a:r>
          <a:endParaRPr lang="th-TH" sz="3200" b="1" kern="1200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b="1" kern="12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1 </a:t>
          </a:r>
          <a:r>
            <a:rPr lang="th-TH" sz="3200" b="1" kern="12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แห่ง</a:t>
          </a:r>
          <a:endParaRPr lang="th-TH" sz="3200" b="1" kern="1200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6" y="1555755"/>
        <a:ext cx="1606169" cy="1555755"/>
      </dsp:txXfrm>
    </dsp:sp>
    <dsp:sp modelId="{D55F8CC3-AABB-4364-AE52-E63A77597B3C}">
      <dsp:nvSpPr>
        <dsp:cNvPr id="0" name=""/>
        <dsp:cNvSpPr/>
      </dsp:nvSpPr>
      <dsp:spPr>
        <a:xfrm>
          <a:off x="157033" y="233363"/>
          <a:ext cx="1295166" cy="129516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0A0EC-C4C3-4721-BF0D-0F6E63AEEBEB}">
      <dsp:nvSpPr>
        <dsp:cNvPr id="0" name=""/>
        <dsp:cNvSpPr/>
      </dsp:nvSpPr>
      <dsp:spPr>
        <a:xfrm>
          <a:off x="1655886" y="0"/>
          <a:ext cx="1606169" cy="3889388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1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  ศูนย์เด็ก</a:t>
          </a:r>
          <a:endParaRPr lang="th-TH" sz="3200" b="1" kern="1200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b="1" kern="12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5 </a:t>
          </a:r>
          <a:r>
            <a:rPr lang="th-TH" sz="3200" b="1" kern="12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แห่ง</a:t>
          </a:r>
          <a:endParaRPr lang="th-TH" sz="3200" b="1" kern="1200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1655886" y="1555755"/>
        <a:ext cx="1606169" cy="1555755"/>
      </dsp:txXfrm>
    </dsp:sp>
    <dsp:sp modelId="{E2636B79-4ACE-4BC7-8E42-95AF71B8D630}">
      <dsp:nvSpPr>
        <dsp:cNvPr id="0" name=""/>
        <dsp:cNvSpPr/>
      </dsp:nvSpPr>
      <dsp:spPr>
        <a:xfrm>
          <a:off x="1811387" y="233363"/>
          <a:ext cx="1295166" cy="129516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CFB52A-7D30-444E-83AB-E49AD787D404}">
      <dsp:nvSpPr>
        <dsp:cNvPr id="0" name=""/>
        <dsp:cNvSpPr/>
      </dsp:nvSpPr>
      <dsp:spPr>
        <a:xfrm>
          <a:off x="3310240" y="0"/>
          <a:ext cx="1606169" cy="3889388"/>
        </a:xfrm>
        <a:prstGeom prst="roundRect">
          <a:avLst>
            <a:gd name="adj" fmla="val 10000"/>
          </a:avLst>
        </a:prstGeom>
        <a:solidFill>
          <a:srgbClr val="FF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1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 โรงเรียน</a:t>
          </a:r>
          <a:endParaRPr lang="th-TH" sz="3200" b="1" kern="1200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b="1" kern="12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5 </a:t>
          </a:r>
          <a:r>
            <a:rPr lang="th-TH" sz="3200" b="1" kern="12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แห่ง</a:t>
          </a:r>
          <a:endParaRPr lang="th-TH" sz="3200" b="1" kern="1200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3310240" y="1555755"/>
        <a:ext cx="1606169" cy="1555755"/>
      </dsp:txXfrm>
    </dsp:sp>
    <dsp:sp modelId="{BDF40E07-0CE0-4A20-98D9-EC841C4D3EAA}">
      <dsp:nvSpPr>
        <dsp:cNvPr id="0" name=""/>
        <dsp:cNvSpPr/>
      </dsp:nvSpPr>
      <dsp:spPr>
        <a:xfrm>
          <a:off x="3465741" y="233363"/>
          <a:ext cx="1295166" cy="129516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F31139-4F26-4CA2-86EC-CE9BD3EA74BF}">
      <dsp:nvSpPr>
        <dsp:cNvPr id="0" name=""/>
        <dsp:cNvSpPr/>
      </dsp:nvSpPr>
      <dsp:spPr>
        <a:xfrm>
          <a:off x="4964594" y="0"/>
          <a:ext cx="1606169" cy="3889388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1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  รพ.สต.</a:t>
          </a:r>
          <a:endParaRPr lang="th-TH" sz="3200" b="1" kern="1200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b="1" kern="12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1 </a:t>
          </a:r>
          <a:r>
            <a:rPr lang="th-TH" sz="3200" b="1" kern="12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แห่ง</a:t>
          </a:r>
          <a:endParaRPr lang="th-TH" sz="3200" b="1" kern="1200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4964594" y="1555755"/>
        <a:ext cx="1606169" cy="1555755"/>
      </dsp:txXfrm>
    </dsp:sp>
    <dsp:sp modelId="{6250B49E-42B9-4043-89BE-A204B4306FAD}">
      <dsp:nvSpPr>
        <dsp:cNvPr id="0" name=""/>
        <dsp:cNvSpPr/>
      </dsp:nvSpPr>
      <dsp:spPr>
        <a:xfrm>
          <a:off x="5120096" y="233363"/>
          <a:ext cx="1295166" cy="1295166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D756CF-4B82-41E0-BE7C-A17BF5AA12FB}">
      <dsp:nvSpPr>
        <dsp:cNvPr id="0" name=""/>
        <dsp:cNvSpPr/>
      </dsp:nvSpPr>
      <dsp:spPr>
        <a:xfrm>
          <a:off x="262891" y="3111510"/>
          <a:ext cx="6046512" cy="583408"/>
        </a:xfrm>
        <a:prstGeom prst="leftRightArrow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81B361-3D7B-4819-9B01-A8878A5A0AD1}">
      <dsp:nvSpPr>
        <dsp:cNvPr id="0" name=""/>
        <dsp:cNvSpPr/>
      </dsp:nvSpPr>
      <dsp:spPr>
        <a:xfrm>
          <a:off x="673707" y="1748"/>
          <a:ext cx="3273102" cy="3273102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80130" tIns="54610" rIns="180130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300" b="1" kern="1200" dirty="0" smtClean="0">
              <a:latin typeface="TH SarabunPSK" pitchFamily="34" charset="-34"/>
              <a:cs typeface="TH SarabunPSK" pitchFamily="34" charset="-34"/>
            </a:rPr>
            <a:t>     เขมร	 ร้อยละ </a:t>
          </a:r>
          <a:r>
            <a:rPr lang="en-US" sz="4300" b="1" kern="1200" dirty="0" smtClean="0">
              <a:latin typeface="TH SarabunPSK" pitchFamily="34" charset="-34"/>
              <a:cs typeface="TH SarabunPSK" pitchFamily="34" charset="-34"/>
            </a:rPr>
            <a:t>66</a:t>
          </a:r>
          <a:r>
            <a:rPr lang="th-TH" sz="4300" b="1" kern="1200" dirty="0" smtClean="0">
              <a:latin typeface="TH SarabunPSK" pitchFamily="34" charset="-34"/>
              <a:cs typeface="TH SarabunPSK" pitchFamily="34" charset="-34"/>
            </a:rPr>
            <a:t> </a:t>
          </a:r>
          <a:endParaRPr lang="th-TH" sz="4300" kern="1200" dirty="0">
            <a:latin typeface="TH SarabunPSK" pitchFamily="34" charset="-34"/>
            <a:cs typeface="TH SarabunPSK" pitchFamily="34" charset="-34"/>
          </a:endParaRPr>
        </a:p>
      </dsp:txBody>
      <dsp:txXfrm>
        <a:off x="1153042" y="481083"/>
        <a:ext cx="2314432" cy="2314432"/>
      </dsp:txXfrm>
    </dsp:sp>
    <dsp:sp modelId="{9F16258D-73C3-4AAD-9607-A36155BEB50C}">
      <dsp:nvSpPr>
        <dsp:cNvPr id="0" name=""/>
        <dsp:cNvSpPr/>
      </dsp:nvSpPr>
      <dsp:spPr>
        <a:xfrm>
          <a:off x="3292189" y="1748"/>
          <a:ext cx="3273102" cy="3273102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alpha val="50000"/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alpha val="50000"/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80130" tIns="54610" rIns="180130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300" b="1" kern="1200" dirty="0" smtClean="0">
              <a:latin typeface="TH SarabunPSK" pitchFamily="34" charset="-34"/>
              <a:cs typeface="TH SarabunPSK" pitchFamily="34" charset="-34"/>
            </a:rPr>
            <a:t>     ลาว	 ร้อยละ </a:t>
          </a:r>
          <a:r>
            <a:rPr lang="en-US" sz="4300" b="1" kern="1200" dirty="0" smtClean="0">
              <a:latin typeface="TH SarabunPSK" pitchFamily="34" charset="-34"/>
              <a:cs typeface="TH SarabunPSK" pitchFamily="34" charset="-34"/>
            </a:rPr>
            <a:t>33.3</a:t>
          </a:r>
          <a:endParaRPr lang="th-TH" sz="4300" kern="1200" dirty="0">
            <a:latin typeface="TH SarabunPSK" pitchFamily="34" charset="-34"/>
            <a:cs typeface="TH SarabunPSK" pitchFamily="34" charset="-34"/>
          </a:endParaRPr>
        </a:p>
      </dsp:txBody>
      <dsp:txXfrm>
        <a:off x="3771524" y="481083"/>
        <a:ext cx="2314432" cy="23144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D97493-6659-4031-88AF-1FB79C5374C8}">
      <dsp:nvSpPr>
        <dsp:cNvPr id="0" name=""/>
        <dsp:cNvSpPr/>
      </dsp:nvSpPr>
      <dsp:spPr>
        <a:xfrm>
          <a:off x="0" y="483"/>
          <a:ext cx="2088232" cy="1583789"/>
        </a:xfrm>
        <a:prstGeom prst="roundRect">
          <a:avLst>
            <a:gd name="adj" fmla="val 10000"/>
          </a:avLst>
        </a:prstGeom>
        <a:solidFill>
          <a:srgbClr val="C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400" kern="1200" dirty="0" smtClean="0">
              <a:latin typeface="TH SarabunPSK" pitchFamily="34" charset="-34"/>
              <a:cs typeface="TH SarabunPSK" pitchFamily="34" charset="-34"/>
            </a:rPr>
            <a:t>หมู่บ้าน</a:t>
          </a:r>
          <a:endParaRPr lang="th-TH" sz="4400" kern="1200" dirty="0">
            <a:latin typeface="TH SarabunPSK" pitchFamily="34" charset="-34"/>
            <a:cs typeface="TH SarabunPSK" pitchFamily="34" charset="-34"/>
          </a:endParaRPr>
        </a:p>
      </dsp:txBody>
      <dsp:txXfrm>
        <a:off x="46388" y="46871"/>
        <a:ext cx="1995456" cy="1491013"/>
      </dsp:txXfrm>
    </dsp:sp>
    <dsp:sp modelId="{C556CEE5-318D-4123-8AAD-F5371E7E16FA}">
      <dsp:nvSpPr>
        <dsp:cNvPr id="0" name=""/>
        <dsp:cNvSpPr/>
      </dsp:nvSpPr>
      <dsp:spPr>
        <a:xfrm rot="5400000">
          <a:off x="747155" y="1623867"/>
          <a:ext cx="593920" cy="7127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500" kern="1200"/>
        </a:p>
      </dsp:txBody>
      <dsp:txXfrm rot="-5400000">
        <a:off x="830304" y="1683259"/>
        <a:ext cx="427623" cy="415744"/>
      </dsp:txXfrm>
    </dsp:sp>
    <dsp:sp modelId="{295C8B25-6991-49F9-8653-05E368855DA4}">
      <dsp:nvSpPr>
        <dsp:cNvPr id="0" name=""/>
        <dsp:cNvSpPr/>
      </dsp:nvSpPr>
      <dsp:spPr>
        <a:xfrm>
          <a:off x="0" y="2376167"/>
          <a:ext cx="2088232" cy="1583789"/>
        </a:xfrm>
        <a:prstGeom prst="roundRect">
          <a:avLst>
            <a:gd name="adj" fmla="val 10000"/>
          </a:avLst>
        </a:prstGeom>
        <a:solidFill>
          <a:srgbClr val="00B0F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smtClean="0">
              <a:latin typeface="TH SarabunPSK" pitchFamily="34" charset="-34"/>
              <a:cs typeface="TH SarabunPSK" pitchFamily="34" charset="-34"/>
            </a:rPr>
            <a:t>12</a:t>
          </a:r>
          <a:r>
            <a:rPr lang="th-TH" sz="4400" kern="1200" dirty="0" smtClean="0">
              <a:latin typeface="TH SarabunPSK" pitchFamily="34" charset="-34"/>
              <a:cs typeface="TH SarabunPSK" pitchFamily="34" charset="-34"/>
            </a:rPr>
            <a:t>หมู่บ้าน</a:t>
          </a:r>
          <a:endParaRPr lang="th-TH" sz="4400" kern="1200" dirty="0">
            <a:latin typeface="TH SarabunPSK" pitchFamily="34" charset="-34"/>
            <a:cs typeface="TH SarabunPSK" pitchFamily="34" charset="-34"/>
          </a:endParaRPr>
        </a:p>
      </dsp:txBody>
      <dsp:txXfrm>
        <a:off x="46388" y="2422555"/>
        <a:ext cx="1995456" cy="149101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4EBDB7-4990-4E25-ABB1-C7C004A68440}">
      <dsp:nvSpPr>
        <dsp:cNvPr id="0" name=""/>
        <dsp:cNvSpPr/>
      </dsp:nvSpPr>
      <dsp:spPr>
        <a:xfrm>
          <a:off x="0" y="0"/>
          <a:ext cx="2160240" cy="1583789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kern="1200" dirty="0" smtClean="0">
              <a:latin typeface="TH SarabunPSK" pitchFamily="34" charset="-34"/>
              <a:cs typeface="TH SarabunPSK" pitchFamily="34" charset="-34"/>
            </a:rPr>
            <a:t>หลังคาเรือน</a:t>
          </a:r>
          <a:endParaRPr lang="th-TH" sz="4000" kern="1200" dirty="0">
            <a:latin typeface="TH SarabunPSK" pitchFamily="34" charset="-34"/>
            <a:cs typeface="TH SarabunPSK" pitchFamily="34" charset="-34"/>
          </a:endParaRPr>
        </a:p>
      </dsp:txBody>
      <dsp:txXfrm>
        <a:off x="46388" y="46388"/>
        <a:ext cx="2067464" cy="1491013"/>
      </dsp:txXfrm>
    </dsp:sp>
    <dsp:sp modelId="{717FA82C-B4F5-4D13-AD48-481C329DB54E}">
      <dsp:nvSpPr>
        <dsp:cNvPr id="0" name=""/>
        <dsp:cNvSpPr/>
      </dsp:nvSpPr>
      <dsp:spPr>
        <a:xfrm rot="5400000">
          <a:off x="782978" y="1623625"/>
          <a:ext cx="594283" cy="7127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500" kern="1200"/>
        </a:p>
      </dsp:txBody>
      <dsp:txXfrm rot="-5400000">
        <a:off x="866309" y="1682836"/>
        <a:ext cx="427623" cy="415998"/>
      </dsp:txXfrm>
    </dsp:sp>
    <dsp:sp modelId="{F7AB3B5E-C4E9-4ADF-8273-03C86F489C35}">
      <dsp:nvSpPr>
        <dsp:cNvPr id="0" name=""/>
        <dsp:cNvSpPr/>
      </dsp:nvSpPr>
      <dsp:spPr>
        <a:xfrm>
          <a:off x="0" y="2376167"/>
          <a:ext cx="2160240" cy="1583789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>
              <a:latin typeface="TH SarabunPSK" pitchFamily="34" charset="-34"/>
              <a:cs typeface="TH SarabunPSK" pitchFamily="34" charset="-34"/>
            </a:rPr>
            <a:t>2193</a:t>
          </a:r>
          <a:endParaRPr lang="th-TH" sz="3400" kern="1200" dirty="0" smtClean="0">
            <a:latin typeface="TH SarabunPSK" pitchFamily="34" charset="-34"/>
            <a:cs typeface="TH SarabunPSK" pitchFamily="34" charset="-34"/>
          </a:endParaRP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400" kern="1200" dirty="0" smtClean="0">
              <a:latin typeface="TH SarabunPSK" pitchFamily="34" charset="-34"/>
              <a:cs typeface="TH SarabunPSK" pitchFamily="34" charset="-34"/>
            </a:rPr>
            <a:t>หลังคาเรือน</a:t>
          </a:r>
          <a:endParaRPr lang="th-TH" sz="3400" kern="1200" dirty="0">
            <a:latin typeface="TH SarabunPSK" pitchFamily="34" charset="-34"/>
            <a:cs typeface="TH SarabunPSK" pitchFamily="34" charset="-34"/>
          </a:endParaRPr>
        </a:p>
      </dsp:txBody>
      <dsp:txXfrm>
        <a:off x="46388" y="2422555"/>
        <a:ext cx="2067464" cy="149101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AC039A-676B-415E-A9C7-54B0263B5CBA}">
      <dsp:nvSpPr>
        <dsp:cNvPr id="0" name=""/>
        <dsp:cNvSpPr/>
      </dsp:nvSpPr>
      <dsp:spPr>
        <a:xfrm>
          <a:off x="0" y="0"/>
          <a:ext cx="2016224" cy="1625203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800" kern="1200" dirty="0" smtClean="0">
              <a:latin typeface="TH SarabunPSK" pitchFamily="34" charset="-34"/>
              <a:cs typeface="TH SarabunPSK" pitchFamily="34" charset="-34"/>
            </a:rPr>
            <a:t>ประชากร</a:t>
          </a:r>
          <a:endParaRPr lang="th-TH" sz="4800" kern="1200" dirty="0">
            <a:latin typeface="TH SarabunPSK" pitchFamily="34" charset="-34"/>
            <a:cs typeface="TH SarabunPSK" pitchFamily="34" charset="-34"/>
          </a:endParaRPr>
        </a:p>
      </dsp:txBody>
      <dsp:txXfrm>
        <a:off x="47601" y="47601"/>
        <a:ext cx="1921022" cy="1530001"/>
      </dsp:txXfrm>
    </dsp:sp>
    <dsp:sp modelId="{28E46DC1-3D94-4BC8-A59B-43442156ADB8}">
      <dsp:nvSpPr>
        <dsp:cNvPr id="0" name=""/>
        <dsp:cNvSpPr/>
      </dsp:nvSpPr>
      <dsp:spPr>
        <a:xfrm rot="5400000">
          <a:off x="731094" y="1628888"/>
          <a:ext cx="554034" cy="7313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300" kern="1200"/>
        </a:p>
      </dsp:txBody>
      <dsp:txXfrm rot="-5400000">
        <a:off x="788709" y="1717541"/>
        <a:ext cx="438805" cy="387824"/>
      </dsp:txXfrm>
    </dsp:sp>
    <dsp:sp modelId="{323DA4ED-0081-45C1-A03F-54D63AFF4272}">
      <dsp:nvSpPr>
        <dsp:cNvPr id="0" name=""/>
        <dsp:cNvSpPr/>
      </dsp:nvSpPr>
      <dsp:spPr>
        <a:xfrm>
          <a:off x="0" y="2363915"/>
          <a:ext cx="2016224" cy="1625203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>
              <a:latin typeface="TH SarabunPSK" pitchFamily="34" charset="-34"/>
              <a:cs typeface="TH SarabunPSK" pitchFamily="34" charset="-34"/>
            </a:rPr>
            <a:t>8648 </a:t>
          </a:r>
          <a:r>
            <a:rPr lang="th-TH" sz="4800" kern="1200" dirty="0" smtClean="0">
              <a:latin typeface="TH SarabunPSK" pitchFamily="34" charset="-34"/>
              <a:cs typeface="TH SarabunPSK" pitchFamily="34" charset="-34"/>
            </a:rPr>
            <a:t>คน</a:t>
          </a:r>
          <a:endParaRPr lang="th-TH" sz="4800" kern="1200" dirty="0">
            <a:latin typeface="TH SarabunPSK" pitchFamily="34" charset="-34"/>
            <a:cs typeface="TH SarabunPSK" pitchFamily="34" charset="-34"/>
          </a:endParaRPr>
        </a:p>
      </dsp:txBody>
      <dsp:txXfrm>
        <a:off x="47601" y="2411516"/>
        <a:ext cx="1921022" cy="153000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DCFBEC-172E-41BB-B545-FE2085E0B744}">
      <dsp:nvSpPr>
        <dsp:cNvPr id="0" name=""/>
        <dsp:cNvSpPr/>
      </dsp:nvSpPr>
      <dsp:spPr>
        <a:xfrm>
          <a:off x="3340651" y="1956542"/>
          <a:ext cx="1776897" cy="1776897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chemeClr val="bg1"/>
              </a:solidFill>
              <a:latin typeface="TH SarabunPSK" pitchFamily="34" charset="-34"/>
              <a:ea typeface="+mn-ea"/>
              <a:cs typeface="TH SarabunPSK" pitchFamily="34" charset="-34"/>
            </a:rPr>
            <a:t>ระบบการให้บริการ</a:t>
          </a:r>
          <a:endParaRPr lang="th-TH" sz="3200" b="1" kern="1200" dirty="0">
            <a:solidFill>
              <a:schemeClr val="bg1"/>
            </a:solidFill>
            <a:latin typeface="TH SarabunPSK" pitchFamily="34" charset="-34"/>
            <a:ea typeface="+mn-ea"/>
            <a:cs typeface="TH SarabunPSK" pitchFamily="34" charset="-34"/>
          </a:endParaRPr>
        </a:p>
      </dsp:txBody>
      <dsp:txXfrm>
        <a:off x="3600872" y="2216763"/>
        <a:ext cx="1256455" cy="1256455"/>
      </dsp:txXfrm>
    </dsp:sp>
    <dsp:sp modelId="{E09D1B4B-09AE-4B1F-A409-CE344F8F9185}">
      <dsp:nvSpPr>
        <dsp:cNvPr id="0" name=""/>
        <dsp:cNvSpPr/>
      </dsp:nvSpPr>
      <dsp:spPr>
        <a:xfrm rot="16200000">
          <a:off x="4145709" y="1551869"/>
          <a:ext cx="166780" cy="504105"/>
        </a:xfrm>
        <a:prstGeom prst="rightArrow">
          <a:avLst>
            <a:gd name="adj1" fmla="val 60000"/>
            <a:gd name="adj2" fmla="val 50000"/>
          </a:avLst>
        </a:prstGeom>
        <a:solidFill>
          <a:srgbClr val="CC3300"/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900" kern="1200">
            <a:solidFill>
              <a:sysClr val="windowText" lastClr="000000"/>
            </a:solidFill>
            <a:latin typeface="Georgia"/>
            <a:ea typeface="+mn-ea"/>
            <a:cs typeface="Angsana New"/>
          </a:endParaRPr>
        </a:p>
      </dsp:txBody>
      <dsp:txXfrm>
        <a:off x="4170726" y="1677707"/>
        <a:ext cx="116746" cy="302463"/>
      </dsp:txXfrm>
    </dsp:sp>
    <dsp:sp modelId="{60779230-642B-46DB-B5CA-FC2220C38859}">
      <dsp:nvSpPr>
        <dsp:cNvPr id="0" name=""/>
        <dsp:cNvSpPr/>
      </dsp:nvSpPr>
      <dsp:spPr>
        <a:xfrm>
          <a:off x="3357271" y="-101793"/>
          <a:ext cx="1743656" cy="1743656"/>
        </a:xfrm>
        <a:prstGeom prst="ellipse">
          <a:avLst/>
        </a:prstGeom>
        <a:solidFill>
          <a:srgbClr val="FFCCFF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200" b="1" kern="1200" dirty="0">
            <a:solidFill>
              <a:srgbClr val="00B050"/>
            </a:solidFill>
            <a:effectLst/>
            <a:latin typeface="TH SarabunPSK" pitchFamily="34" charset="-34"/>
            <a:ea typeface="+mn-ea"/>
            <a:cs typeface="TH SarabunPSK" pitchFamily="34" charset="-34"/>
          </a:endParaRPr>
        </a:p>
      </dsp:txBody>
      <dsp:txXfrm>
        <a:off x="3612624" y="153560"/>
        <a:ext cx="1232950" cy="1232950"/>
      </dsp:txXfrm>
    </dsp:sp>
    <dsp:sp modelId="{4873F644-A37B-4263-BDD3-7D4AECF93436}">
      <dsp:nvSpPr>
        <dsp:cNvPr id="0" name=""/>
        <dsp:cNvSpPr/>
      </dsp:nvSpPr>
      <dsp:spPr>
        <a:xfrm>
          <a:off x="5186778" y="2592938"/>
          <a:ext cx="166780" cy="504105"/>
        </a:xfrm>
        <a:prstGeom prst="rightArrow">
          <a:avLst>
            <a:gd name="adj1" fmla="val 60000"/>
            <a:gd name="adj2" fmla="val 50000"/>
          </a:avLst>
        </a:prstGeom>
        <a:solidFill>
          <a:srgbClr val="CC3300"/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900" kern="1200">
            <a:solidFill>
              <a:sysClr val="windowText" lastClr="000000"/>
            </a:solidFill>
            <a:latin typeface="Georgia"/>
            <a:ea typeface="+mn-ea"/>
            <a:cs typeface="Angsana New"/>
          </a:endParaRPr>
        </a:p>
      </dsp:txBody>
      <dsp:txXfrm>
        <a:off x="5186778" y="2693759"/>
        <a:ext cx="116746" cy="302463"/>
      </dsp:txXfrm>
    </dsp:sp>
    <dsp:sp modelId="{8FE55D76-69B8-469D-BE4A-A0F9F69D5110}">
      <dsp:nvSpPr>
        <dsp:cNvPr id="0" name=""/>
        <dsp:cNvSpPr/>
      </dsp:nvSpPr>
      <dsp:spPr>
        <a:xfrm>
          <a:off x="5432228" y="1973162"/>
          <a:ext cx="1743656" cy="1743656"/>
        </a:xfrm>
        <a:prstGeom prst="ellipse">
          <a:avLst/>
        </a:prstGeom>
        <a:solidFill>
          <a:srgbClr val="FFFF0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spc="-10" baseline="0" dirty="0" smtClean="0">
              <a:solidFill>
                <a:schemeClr val="tx1"/>
              </a:solidFill>
              <a:latin typeface="TH SarabunPSK" pitchFamily="34" charset="-34"/>
              <a:ea typeface="+mn-ea"/>
              <a:cs typeface="TH SarabunPSK" pitchFamily="34" charset="-34"/>
            </a:rPr>
            <a:t>2</a:t>
          </a:r>
          <a:r>
            <a:rPr lang="en-US" sz="3200" b="0" kern="1200" spc="-10" baseline="0" dirty="0" smtClean="0">
              <a:solidFill>
                <a:schemeClr val="tx1"/>
              </a:solidFill>
              <a:latin typeface="TH SarabunPSK" pitchFamily="34" charset="-34"/>
              <a:ea typeface="+mn-ea"/>
              <a:cs typeface="TH SarabunPSK" pitchFamily="34" charset="-34"/>
            </a:rPr>
            <a:t>.</a:t>
          </a:r>
          <a:r>
            <a:rPr lang="th-TH" sz="3200" b="1" kern="1200" spc="-10" baseline="0" dirty="0" smtClean="0">
              <a:solidFill>
                <a:schemeClr val="tx1"/>
              </a:solidFill>
              <a:latin typeface="TH SarabunPSK" pitchFamily="34" charset="-34"/>
              <a:ea typeface="+mn-ea"/>
              <a:cs typeface="TH SarabunPSK" pitchFamily="34" charset="-34"/>
            </a:rPr>
            <a:t>ดูแลแบบองค์รวม</a:t>
          </a:r>
          <a:endParaRPr lang="th-TH" sz="3200" b="1" kern="1200" spc="-10" baseline="0" dirty="0">
            <a:solidFill>
              <a:schemeClr val="tx1"/>
            </a:solidFill>
            <a:latin typeface="TH SarabunPSK" pitchFamily="34" charset="-34"/>
            <a:ea typeface="+mn-ea"/>
            <a:cs typeface="TH SarabunPSK" pitchFamily="34" charset="-34"/>
          </a:endParaRPr>
        </a:p>
      </dsp:txBody>
      <dsp:txXfrm>
        <a:off x="5687581" y="2228515"/>
        <a:ext cx="1232950" cy="1232950"/>
      </dsp:txXfrm>
    </dsp:sp>
    <dsp:sp modelId="{8999D690-D432-4F1A-B2AE-D98A61E6F24A}">
      <dsp:nvSpPr>
        <dsp:cNvPr id="0" name=""/>
        <dsp:cNvSpPr/>
      </dsp:nvSpPr>
      <dsp:spPr>
        <a:xfrm rot="5400000">
          <a:off x="4132146" y="3658829"/>
          <a:ext cx="193906" cy="504105"/>
        </a:xfrm>
        <a:prstGeom prst="rightArrow">
          <a:avLst>
            <a:gd name="adj1" fmla="val 60000"/>
            <a:gd name="adj2" fmla="val 50000"/>
          </a:avLst>
        </a:prstGeom>
        <a:solidFill>
          <a:srgbClr val="CC3300"/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900" kern="1200">
            <a:solidFill>
              <a:sysClr val="windowText" lastClr="000000"/>
            </a:solidFill>
            <a:latin typeface="Georgia"/>
            <a:ea typeface="+mn-ea"/>
            <a:cs typeface="Angsana New"/>
          </a:endParaRPr>
        </a:p>
      </dsp:txBody>
      <dsp:txXfrm>
        <a:off x="4161232" y="3730564"/>
        <a:ext cx="135734" cy="302463"/>
      </dsp:txXfrm>
    </dsp:sp>
    <dsp:sp modelId="{0B5562C5-56E9-4F94-AD9A-09B6AA6E206F}">
      <dsp:nvSpPr>
        <dsp:cNvPr id="0" name=""/>
        <dsp:cNvSpPr/>
      </dsp:nvSpPr>
      <dsp:spPr>
        <a:xfrm>
          <a:off x="3352801" y="4099300"/>
          <a:ext cx="1752596" cy="1641293"/>
        </a:xfrm>
        <a:prstGeom prst="ellipse">
          <a:avLst/>
        </a:prstGeom>
        <a:solidFill>
          <a:srgbClr val="FFC00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chemeClr val="bg1"/>
              </a:solidFill>
              <a:latin typeface="TH SarabunPSK" pitchFamily="34" charset="-34"/>
              <a:ea typeface="+mn-ea"/>
              <a:cs typeface="TH SarabunPSK" pitchFamily="34" charset="-34"/>
            </a:rPr>
            <a:t>3.</a:t>
          </a:r>
          <a:r>
            <a:rPr lang="th-TH" sz="2800" b="1" kern="1200" dirty="0" smtClean="0">
              <a:solidFill>
                <a:schemeClr val="bg1"/>
              </a:solidFill>
              <a:latin typeface="TH SarabunPSK" pitchFamily="34" charset="-34"/>
              <a:ea typeface="+mn-ea"/>
              <a:cs typeface="TH SarabunPSK" pitchFamily="34" charset="-34"/>
            </a:rPr>
            <a:t>ระบบบริการเชิงรุก</a:t>
          </a:r>
          <a:endParaRPr lang="th-TH" sz="2800" kern="1200" dirty="0">
            <a:solidFill>
              <a:schemeClr val="bg1"/>
            </a:solidFill>
            <a:latin typeface="TH SarabunPSK" pitchFamily="34" charset="-34"/>
            <a:ea typeface="+mn-ea"/>
            <a:cs typeface="TH SarabunPSK" pitchFamily="34" charset="-34"/>
          </a:endParaRPr>
        </a:p>
      </dsp:txBody>
      <dsp:txXfrm>
        <a:off x="3609463" y="4339662"/>
        <a:ext cx="1239272" cy="1160569"/>
      </dsp:txXfrm>
    </dsp:sp>
    <dsp:sp modelId="{470BEB95-5498-4076-A7AD-52EA2D6058A0}">
      <dsp:nvSpPr>
        <dsp:cNvPr id="0" name=""/>
        <dsp:cNvSpPr/>
      </dsp:nvSpPr>
      <dsp:spPr>
        <a:xfrm rot="10800000">
          <a:off x="3104641" y="2592938"/>
          <a:ext cx="166780" cy="504105"/>
        </a:xfrm>
        <a:prstGeom prst="rightArrow">
          <a:avLst>
            <a:gd name="adj1" fmla="val 60000"/>
            <a:gd name="adj2" fmla="val 50000"/>
          </a:avLst>
        </a:prstGeom>
        <a:solidFill>
          <a:srgbClr val="CC3300"/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900" kern="1200">
            <a:solidFill>
              <a:sysClr val="windowText" lastClr="000000"/>
            </a:solidFill>
            <a:latin typeface="Georgia"/>
            <a:ea typeface="+mn-ea"/>
            <a:cs typeface="Angsana New"/>
          </a:endParaRPr>
        </a:p>
      </dsp:txBody>
      <dsp:txXfrm rot="10800000">
        <a:off x="3154675" y="2693759"/>
        <a:ext cx="116746" cy="302463"/>
      </dsp:txXfrm>
    </dsp:sp>
    <dsp:sp modelId="{A0AE6ABD-EFF8-41C2-907C-790C07DF522C}">
      <dsp:nvSpPr>
        <dsp:cNvPr id="0" name=""/>
        <dsp:cNvSpPr/>
      </dsp:nvSpPr>
      <dsp:spPr>
        <a:xfrm>
          <a:off x="1282315" y="1973162"/>
          <a:ext cx="1743656" cy="1743656"/>
        </a:xfrm>
        <a:prstGeom prst="ellipse">
          <a:avLst/>
        </a:prstGeom>
        <a:solidFill>
          <a:srgbClr val="00FFFF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002060"/>
              </a:solidFill>
              <a:latin typeface="TH SarabunPSK" pitchFamily="34" charset="-34"/>
              <a:ea typeface="+mn-ea"/>
              <a:cs typeface="TH SarabunPSK" pitchFamily="34" charset="-34"/>
            </a:rPr>
            <a:t>4.</a:t>
          </a:r>
          <a:r>
            <a:rPr lang="th-TH" sz="2400" b="1" kern="1200" dirty="0" smtClean="0">
              <a:solidFill>
                <a:srgbClr val="002060"/>
              </a:solidFill>
              <a:latin typeface="TH SarabunPSK" pitchFamily="34" charset="-34"/>
              <a:ea typeface="+mn-ea"/>
              <a:cs typeface="TH SarabunPSK" pitchFamily="34" charset="-34"/>
            </a:rPr>
            <a:t>การสร้างกระบวนการเรียนรู้ร่วมกับองค์กรในชุมชน</a:t>
          </a:r>
          <a:endParaRPr lang="th-TH" sz="2400" kern="1200" dirty="0">
            <a:solidFill>
              <a:srgbClr val="002060"/>
            </a:solidFill>
            <a:latin typeface="TH SarabunPSK" pitchFamily="34" charset="-34"/>
            <a:ea typeface="+mn-ea"/>
            <a:cs typeface="TH SarabunPSK" pitchFamily="34" charset="-34"/>
          </a:endParaRPr>
        </a:p>
      </dsp:txBody>
      <dsp:txXfrm>
        <a:off x="1537668" y="2228515"/>
        <a:ext cx="1232950" cy="12329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0BB6942-F0D0-4213-9EA5-16928909315D}" type="datetimeFigureOut">
              <a:rPr lang="th-TH"/>
              <a:pPr>
                <a:defRPr/>
              </a:pPr>
              <a:t>25/05/61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h-TH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th-TH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BBA292F-B3BC-42E9-A895-671FE21251F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570333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  <p:sp>
        <p:nvSpPr>
          <p:cNvPr id="92164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4C60B204-637F-4AD1-B492-ABE8FBE587C7}" type="slidenum">
              <a:rPr lang="th-TH" altLang="th-TH" sz="1200" smtClean="0">
                <a:solidFill>
                  <a:srgbClr val="000000"/>
                </a:solidFill>
              </a:rPr>
              <a:pPr eaLnBrk="1" hangingPunct="1"/>
              <a:t>10</a:t>
            </a:fld>
            <a:endParaRPr lang="th-TH" altLang="th-TH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101380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30A6B950-32DE-4FA6-9056-4D96E1E29C29}" type="slidenum">
              <a:rPr lang="th-TH" altLang="th-TH" sz="1200" smtClean="0"/>
              <a:pPr eaLnBrk="1" hangingPunct="1"/>
              <a:t>47</a:t>
            </a:fld>
            <a:endParaRPr lang="th-TH" altLang="th-TH" sz="12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102404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4A5ACB6E-5713-421F-AE58-A4156ECE099D}" type="slidenum">
              <a:rPr lang="th-TH" altLang="th-TH" sz="1200" smtClean="0"/>
              <a:pPr eaLnBrk="1" hangingPunct="1"/>
              <a:t>48</a:t>
            </a:fld>
            <a:endParaRPr lang="th-TH" altLang="th-TH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103428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DF057543-B4F6-41E6-8198-7AA5C229AA51}" type="slidenum">
              <a:rPr lang="th-TH" altLang="th-TH" sz="1200" smtClean="0"/>
              <a:pPr eaLnBrk="1" hangingPunct="1"/>
              <a:t>49</a:t>
            </a:fld>
            <a:endParaRPr lang="th-TH" altLang="th-TH" sz="12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10445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BB87FDB0-A011-4C0F-A89A-2979AFC71139}" type="slidenum">
              <a:rPr lang="th-TH" altLang="th-TH" sz="1200" smtClean="0"/>
              <a:pPr eaLnBrk="1" hangingPunct="1"/>
              <a:t>50</a:t>
            </a:fld>
            <a:endParaRPr lang="th-TH" altLang="th-TH" sz="12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105476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63E0272E-A4DC-44A1-B3A2-9615D0C70578}" type="slidenum">
              <a:rPr lang="th-TH" altLang="th-TH" sz="1200" smtClean="0"/>
              <a:pPr eaLnBrk="1" hangingPunct="1"/>
              <a:t>51</a:t>
            </a:fld>
            <a:endParaRPr lang="th-TH" altLang="th-TH" sz="12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106500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B66253D1-A494-463E-9D07-7B2CDDEB8C76}" type="slidenum">
              <a:rPr lang="th-TH" altLang="th-TH" sz="1200" smtClean="0"/>
              <a:pPr eaLnBrk="1" hangingPunct="1"/>
              <a:t>52</a:t>
            </a:fld>
            <a:endParaRPr lang="th-TH" altLang="th-TH" sz="120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107524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368AD058-5FD1-411D-B411-C40588FBB5E2}" type="slidenum">
              <a:rPr lang="th-TH" altLang="th-TH" sz="1200" smtClean="0"/>
              <a:pPr eaLnBrk="1" hangingPunct="1"/>
              <a:t>53</a:t>
            </a:fld>
            <a:endParaRPr lang="th-TH" altLang="th-TH" sz="120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108548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F106CFD0-60AB-4E60-BB94-CE6061039131}" type="slidenum">
              <a:rPr lang="th-TH" altLang="th-TH" sz="1200" smtClean="0"/>
              <a:pPr eaLnBrk="1" hangingPunct="1"/>
              <a:t>54</a:t>
            </a:fld>
            <a:endParaRPr lang="th-TH" altLang="th-TH" sz="120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10957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90018FBE-3CC2-40A6-A0C8-D93796401595}" type="slidenum">
              <a:rPr lang="th-TH" altLang="th-TH" sz="1200" smtClean="0"/>
              <a:pPr eaLnBrk="1" hangingPunct="1"/>
              <a:t>56</a:t>
            </a:fld>
            <a:endParaRPr lang="th-TH" altLang="th-TH" sz="120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110596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86D37CA9-A435-4F6C-B97C-48CFE346A7C5}" type="slidenum">
              <a:rPr lang="th-TH" altLang="th-TH" sz="1200" smtClean="0"/>
              <a:pPr eaLnBrk="1" hangingPunct="1"/>
              <a:t>58</a:t>
            </a:fld>
            <a:endParaRPr lang="th-TH" altLang="th-TH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111620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596F6981-29F3-45B3-94B6-770CE4ED75E9}" type="slidenum">
              <a:rPr lang="th-TH" altLang="th-TH" sz="1200" smtClean="0"/>
              <a:pPr eaLnBrk="1" hangingPunct="1"/>
              <a:t>59</a:t>
            </a:fld>
            <a:endParaRPr lang="th-TH" altLang="th-TH" sz="120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112644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5AA48AB2-16BE-4FC1-9103-264EDA9D9E96}" type="slidenum">
              <a:rPr lang="th-TH" altLang="th-TH" sz="1200" smtClean="0"/>
              <a:pPr eaLnBrk="1" hangingPunct="1"/>
              <a:t>60</a:t>
            </a:fld>
            <a:endParaRPr lang="th-TH" altLang="th-TH" sz="120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113668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B7C8627E-1FC5-44FE-BFFF-227279259D66}" type="slidenum">
              <a:rPr lang="th-TH" altLang="th-TH" sz="1200" smtClean="0"/>
              <a:pPr eaLnBrk="1" hangingPunct="1"/>
              <a:t>61</a:t>
            </a:fld>
            <a:endParaRPr lang="th-TH" altLang="th-TH" sz="120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11469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EB04ADC1-7C65-4730-9A2E-3EE254C6B574}" type="slidenum">
              <a:rPr lang="th-TH" altLang="th-TH" sz="1200" smtClean="0"/>
              <a:pPr eaLnBrk="1" hangingPunct="1"/>
              <a:t>62</a:t>
            </a:fld>
            <a:endParaRPr lang="th-TH" altLang="th-TH" sz="120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115716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C474CC47-38E6-4A5D-91D0-70D107899B9A}" type="slidenum">
              <a:rPr lang="th-TH" altLang="th-TH" sz="1200" smtClean="0"/>
              <a:pPr eaLnBrk="1" hangingPunct="1"/>
              <a:t>63</a:t>
            </a:fld>
            <a:endParaRPr lang="th-TH" altLang="th-TH" sz="120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116740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C043D746-5BCB-4D3D-AD0F-56FFB0BD13BA}" type="slidenum">
              <a:rPr lang="th-TH" altLang="th-TH" sz="1200" smtClean="0"/>
              <a:pPr eaLnBrk="1" hangingPunct="1"/>
              <a:t>65</a:t>
            </a:fld>
            <a:endParaRPr lang="th-TH" altLang="th-TH" sz="120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117764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F403F9A3-715F-4412-BBF1-B124018AD682}" type="slidenum">
              <a:rPr lang="th-TH" altLang="th-TH" sz="1200" smtClean="0"/>
              <a:pPr eaLnBrk="1" hangingPunct="1"/>
              <a:t>66</a:t>
            </a:fld>
            <a:endParaRPr lang="th-TH" altLang="th-TH" sz="120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118788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ADB1C786-2395-43EB-A26B-6AFA5FAD4C58}" type="slidenum">
              <a:rPr lang="th-TH" altLang="th-TH" sz="1200" smtClean="0"/>
              <a:pPr eaLnBrk="1" hangingPunct="1"/>
              <a:t>67</a:t>
            </a:fld>
            <a:endParaRPr lang="th-TH" altLang="th-TH" sz="120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11981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064D72DB-B723-461B-B0B6-2CE2CDF734D8}" type="slidenum">
              <a:rPr lang="th-TH" altLang="th-TH" sz="1200" smtClean="0"/>
              <a:pPr eaLnBrk="1" hangingPunct="1"/>
              <a:t>68</a:t>
            </a:fld>
            <a:endParaRPr lang="th-TH" altLang="th-TH" sz="120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120836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C4AB72C0-9A12-44DE-9218-A1A9AA44F3F2}" type="slidenum">
              <a:rPr lang="th-TH" altLang="th-TH" sz="1200" smtClean="0"/>
              <a:pPr eaLnBrk="1" hangingPunct="1"/>
              <a:t>69</a:t>
            </a:fld>
            <a:endParaRPr lang="th-TH" altLang="th-TH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634145D4-8584-4237-BF96-C43F0DAB5497}" type="slidenum">
              <a:rPr lang="th-TH" altLang="th-TH" sz="1200" smtClean="0">
                <a:solidFill>
                  <a:srgbClr val="000000"/>
                </a:solidFill>
                <a:cs typeface="Cordia New" pitchFamily="34" charset="-34"/>
              </a:rPr>
              <a:pPr eaLnBrk="1" hangingPunct="1"/>
              <a:t>14</a:t>
            </a:fld>
            <a:endParaRPr lang="th-TH" altLang="th-TH" sz="1200" smtClean="0">
              <a:solidFill>
                <a:srgbClr val="000000"/>
              </a:solidFill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121860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5BB8769E-AF58-484D-84D4-7608FDA5A54E}" type="slidenum">
              <a:rPr lang="th-TH" altLang="th-TH" sz="1200" smtClean="0"/>
              <a:pPr eaLnBrk="1" hangingPunct="1"/>
              <a:t>70</a:t>
            </a:fld>
            <a:endParaRPr lang="th-TH" altLang="th-TH" sz="120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122884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B66ECD0F-CA53-46F0-A643-7F1648A8C2F3}" type="slidenum">
              <a:rPr lang="th-TH" altLang="th-TH" sz="1200" smtClean="0"/>
              <a:pPr eaLnBrk="1" hangingPunct="1"/>
              <a:t>71</a:t>
            </a:fld>
            <a:endParaRPr lang="th-TH" altLang="th-TH" sz="120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123908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5444CA79-14F8-477B-BDEF-9BE10FC1D4CB}" type="slidenum">
              <a:rPr lang="th-TH" altLang="th-TH" sz="1200" smtClean="0"/>
              <a:pPr eaLnBrk="1" hangingPunct="1"/>
              <a:t>72</a:t>
            </a:fld>
            <a:endParaRPr lang="th-TH" altLang="th-TH" sz="120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12493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79AB028D-C010-457A-8A65-98FEE3FE177E}" type="slidenum">
              <a:rPr lang="th-TH" altLang="th-TH" sz="1200" smtClean="0"/>
              <a:pPr eaLnBrk="1" hangingPunct="1"/>
              <a:t>75</a:t>
            </a:fld>
            <a:endParaRPr lang="th-TH" altLang="th-TH" sz="120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125956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449F800E-F991-4297-9C85-C07C9F0A5FE2}" type="slidenum">
              <a:rPr lang="th-TH" altLang="th-TH" sz="1200" smtClean="0"/>
              <a:pPr eaLnBrk="1" hangingPunct="1"/>
              <a:t>76</a:t>
            </a:fld>
            <a:endParaRPr lang="th-TH" altLang="th-TH" sz="120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126980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147D7F32-8121-422B-87A7-990EC0B430FF}" type="slidenum">
              <a:rPr lang="th-TH" altLang="th-TH" sz="1200" smtClean="0"/>
              <a:pPr eaLnBrk="1" hangingPunct="1"/>
              <a:t>77</a:t>
            </a:fld>
            <a:endParaRPr lang="th-TH" altLang="th-TH" sz="120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128004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524C5C1A-CA19-421E-8B23-FAFEF77359BC}" type="slidenum">
              <a:rPr lang="th-TH" altLang="th-TH" sz="1200" smtClean="0"/>
              <a:pPr eaLnBrk="1" hangingPunct="1"/>
              <a:t>78</a:t>
            </a:fld>
            <a:endParaRPr lang="th-TH" altLang="th-TH" sz="120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129028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5E54D023-8A40-4BFA-816F-92DF9B665E8D}" type="slidenum">
              <a:rPr lang="th-TH" altLang="th-TH" sz="1200" smtClean="0"/>
              <a:pPr eaLnBrk="1" hangingPunct="1"/>
              <a:t>79</a:t>
            </a:fld>
            <a:endParaRPr lang="th-TH" altLang="th-TH" sz="120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13005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C5A41CB5-680E-46E7-A043-FBDD7D0A7CCC}" type="slidenum">
              <a:rPr lang="th-TH" altLang="th-TH" sz="1200" smtClean="0"/>
              <a:pPr eaLnBrk="1" hangingPunct="1"/>
              <a:t>81</a:t>
            </a:fld>
            <a:endParaRPr lang="th-TH" altLang="th-TH" sz="120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131076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80823421-D62E-47C4-80A2-8478347932AC}" type="slidenum">
              <a:rPr lang="th-TH" altLang="th-TH" sz="1200" smtClean="0"/>
              <a:pPr eaLnBrk="1" hangingPunct="1"/>
              <a:t>82</a:t>
            </a:fld>
            <a:endParaRPr lang="th-TH" altLang="th-TH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9C35C464-8407-4141-8608-1B32CB0F5FC6}" type="slidenum">
              <a:rPr lang="th-TH" altLang="th-TH" sz="1200" smtClean="0"/>
              <a:pPr eaLnBrk="1" hangingPunct="1"/>
              <a:t>15</a:t>
            </a:fld>
            <a:endParaRPr lang="th-TH" altLang="th-TH" sz="120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132100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C44D6FC5-A571-4081-BF05-7E0387E8215D}" type="slidenum">
              <a:rPr lang="th-TH" altLang="th-TH" sz="1200" smtClean="0"/>
              <a:pPr eaLnBrk="1" hangingPunct="1"/>
              <a:t>84</a:t>
            </a:fld>
            <a:endParaRPr lang="th-TH" altLang="th-TH" sz="120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133124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66C5694A-DA8D-4F96-9FBE-1DAE5E06CF46}" type="slidenum">
              <a:rPr lang="th-TH" altLang="th-TH" sz="1200" smtClean="0"/>
              <a:pPr eaLnBrk="1" hangingPunct="1"/>
              <a:t>85</a:t>
            </a:fld>
            <a:endParaRPr lang="th-TH" altLang="th-TH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510D22A2-8143-4EDD-9BCD-E8F0A06EAEF4}" type="slidenum">
              <a:rPr lang="th-TH" altLang="th-TH" sz="1200" smtClean="0"/>
              <a:pPr eaLnBrk="1" hangingPunct="1"/>
              <a:t>21</a:t>
            </a:fld>
            <a:endParaRPr lang="th-TH" altLang="th-TH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4D97B490-769C-49F6-B812-4538B2D43A8F}" type="slidenum">
              <a:rPr lang="th-TH" altLang="th-TH" sz="1200" smtClean="0">
                <a:solidFill>
                  <a:srgbClr val="000000"/>
                </a:solidFill>
                <a:cs typeface="Cordia New" pitchFamily="34" charset="-34"/>
              </a:rPr>
              <a:pPr eaLnBrk="1" hangingPunct="1"/>
              <a:t>30</a:t>
            </a:fld>
            <a:endParaRPr lang="th-TH" altLang="th-TH" sz="1200" smtClean="0">
              <a:solidFill>
                <a:srgbClr val="000000"/>
              </a:solidFill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B29E7596-7C38-43F6-AE59-C9D8519FCC50}" type="slidenum">
              <a:rPr lang="th-TH" altLang="th-TH" sz="1200" smtClean="0">
                <a:solidFill>
                  <a:srgbClr val="000000"/>
                </a:solidFill>
                <a:cs typeface="Cordia New" pitchFamily="34" charset="-34"/>
              </a:rPr>
              <a:pPr eaLnBrk="1" hangingPunct="1"/>
              <a:t>39</a:t>
            </a:fld>
            <a:endParaRPr lang="th-TH" altLang="th-TH" sz="1200" smtClean="0">
              <a:solidFill>
                <a:srgbClr val="000000"/>
              </a:solidFill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14C85FF5-81C2-4D5A-BA79-B5F1474FE464}" type="slidenum">
              <a:rPr lang="th-TH" altLang="th-TH" sz="1200" smtClean="0">
                <a:solidFill>
                  <a:srgbClr val="000000"/>
                </a:solidFill>
                <a:cs typeface="Cordia New" pitchFamily="34" charset="-34"/>
              </a:rPr>
              <a:pPr eaLnBrk="1" hangingPunct="1"/>
              <a:t>40</a:t>
            </a:fld>
            <a:endParaRPr lang="th-TH" altLang="th-TH" sz="1200" smtClean="0">
              <a:solidFill>
                <a:srgbClr val="000000"/>
              </a:solidFill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  <p:sp>
        <p:nvSpPr>
          <p:cNvPr id="10035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996A5A6B-CF28-4CA6-BA6F-DA5719367282}" type="slidenum">
              <a:rPr lang="th-TH" altLang="th-TH" sz="1200" smtClean="0"/>
              <a:pPr eaLnBrk="1" hangingPunct="1"/>
              <a:t>43</a:t>
            </a:fld>
            <a:endParaRPr lang="th-TH" altLang="th-TH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A37D5-CF4A-4A17-8EF6-5FBDFB2B4963}" type="datetimeFigureOut">
              <a:rPr lang="th-TH"/>
              <a:pPr>
                <a:defRPr/>
              </a:pPr>
              <a:t>25/05/61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00C10-6694-428B-9F05-2C59EAE28AA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4042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94118-A1A3-44E9-94BD-7125985630B5}" type="datetimeFigureOut">
              <a:rPr lang="th-TH"/>
              <a:pPr>
                <a:defRPr/>
              </a:pPr>
              <a:t>25/05/61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265A0-5763-4880-8E83-F6E0708A5B7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55543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DA241-CB78-44E5-A8B1-FA7A62CD8F7E}" type="datetimeFigureOut">
              <a:rPr lang="th-TH"/>
              <a:pPr>
                <a:defRPr/>
              </a:pPr>
              <a:t>25/05/61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25135-2BAD-4ADF-9F40-1264D9E1668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07427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C10D0-AAD5-4D72-A67A-90B589B14F80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14363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B6DF8-AD02-40A1-919C-820C724CA38F}" type="datetimeFigureOut">
              <a:rPr lang="th-TH"/>
              <a:pPr>
                <a:defRPr/>
              </a:pPr>
              <a:t>25/05/61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7C5F0-0083-4FC8-803F-40D11B6331D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96723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D7FBC-B3DC-4A32-A11F-9AEA39149DCF}" type="datetimeFigureOut">
              <a:rPr lang="th-TH"/>
              <a:pPr>
                <a:defRPr/>
              </a:pPr>
              <a:t>25/05/61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687A9-3AC5-4928-A7A3-AEF5EC0AF07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5922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AFE2A-550A-45F8-9FD6-E010C8C32A52}" type="datetimeFigureOut">
              <a:rPr lang="th-TH"/>
              <a:pPr>
                <a:defRPr/>
              </a:pPr>
              <a:t>25/05/61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44B14-3D28-4A9A-A096-5621BD5576C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1239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913F1-C3FA-4BF7-8C17-61030D5596DE}" type="datetimeFigureOut">
              <a:rPr lang="th-TH"/>
              <a:pPr>
                <a:defRPr/>
              </a:pPr>
              <a:t>25/05/61</a:t>
            </a:fld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CD09D-8023-4463-9210-0FFDDACCE3E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9423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DB816-C48E-49A3-A101-5753B2F9D396}" type="datetimeFigureOut">
              <a:rPr lang="th-TH"/>
              <a:pPr>
                <a:defRPr/>
              </a:pPr>
              <a:t>25/05/61</a:t>
            </a:fld>
            <a:endParaRPr lang="th-TH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F9AA4-5610-4B8E-8EED-9E5C03F0B2D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9258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BB823-4ED9-4C42-B19F-A4F801DE4591}" type="datetimeFigureOut">
              <a:rPr lang="th-TH"/>
              <a:pPr>
                <a:defRPr/>
              </a:pPr>
              <a:t>25/05/61</a:t>
            </a:fld>
            <a:endParaRPr lang="th-TH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9AAC5-F2C8-4662-8A5C-45643AEE595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8427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5E832-6A77-46FF-ACE1-E6FB159AB9CA}" type="datetimeFigureOut">
              <a:rPr lang="th-TH"/>
              <a:pPr>
                <a:defRPr/>
              </a:pPr>
              <a:t>25/05/61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AADFF-EB79-4B9B-919C-5912D36B713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75529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9284B-70FA-46D0-8C77-F0C04726DB0F}" type="datetimeFigureOut">
              <a:rPr lang="th-TH"/>
              <a:pPr>
                <a:defRPr/>
              </a:pPr>
              <a:t>25/05/61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6DC99-541B-462C-8799-DF1C18DBA5F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19302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title style</a:t>
            </a:r>
            <a:endParaRPr lang="th-TH" altLang="th-TH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text styles</a:t>
            </a:r>
          </a:p>
          <a:p>
            <a:pPr lvl="1"/>
            <a:r>
              <a:rPr lang="en-US" altLang="th-TH" smtClean="0"/>
              <a:t>Second level</a:t>
            </a:r>
          </a:p>
          <a:p>
            <a:pPr lvl="2"/>
            <a:r>
              <a:rPr lang="en-US" altLang="th-TH" smtClean="0"/>
              <a:t>Third level</a:t>
            </a:r>
          </a:p>
          <a:p>
            <a:pPr lvl="3"/>
            <a:r>
              <a:rPr lang="en-US" altLang="th-TH" smtClean="0"/>
              <a:t>Fourth level</a:t>
            </a:r>
          </a:p>
          <a:p>
            <a:pPr lvl="4"/>
            <a:r>
              <a:rPr lang="en-US" altLang="th-TH" smtClean="0"/>
              <a:t>Fifth level</a:t>
            </a:r>
            <a:endParaRPr lang="th-TH" altLang="th-TH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D70252-B22B-49F5-A2BA-346833492443}" type="datetimeFigureOut">
              <a:rPr lang="th-TH"/>
              <a:pPr>
                <a:defRPr/>
              </a:pPr>
              <a:t>25/05/61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59980AF-4094-482A-B437-D526DA7D57C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diagramLayout" Target="../diagrams/layout7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diagramData" Target="../diagrams/data7.xml"/><Relationship Id="rId2" Type="http://schemas.openxmlformats.org/officeDocument/2006/relationships/diagramData" Target="../diagrams/data5.xml"/><Relationship Id="rId16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5" Type="http://schemas.openxmlformats.org/officeDocument/2006/relationships/diagramColors" Target="../diagrams/colors7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Relationship Id="rId1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Char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9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png"/><Relationship Id="rId4" Type="http://schemas.openxmlformats.org/officeDocument/2006/relationships/image" Target="../media/image73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0.jpeg"/><Relationship Id="rId4" Type="http://schemas.openxmlformats.org/officeDocument/2006/relationships/image" Target="../media/image1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99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jpeg"/><Relationship Id="rId5" Type="http://schemas.openxmlformats.org/officeDocument/2006/relationships/image" Target="../media/image101.jpeg"/><Relationship Id="rId4" Type="http://schemas.openxmlformats.org/officeDocument/2006/relationships/image" Target="../media/image13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/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6013" y="2601913"/>
            <a:ext cx="8027987" cy="2627312"/>
          </a:xfrm>
        </p:spPr>
        <p:txBody>
          <a:bodyPr/>
          <a:lstStyle/>
          <a:p>
            <a:pPr eaLnBrk="1" hangingPunct="1">
              <a:defRPr/>
            </a:pPr>
            <a:r>
              <a:rPr lang="th-TH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4800" b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ทีมเยี่ยมเสริมพลัง และประเมินการพัฒนาระบบสุขภาพอำเภอ คุณภาพเครือข่ายบริการปฐมภูมิและ รพ</a:t>
            </a:r>
            <a:r>
              <a:rPr lang="en-US" sz="4800" b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4800" b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สต</a:t>
            </a:r>
            <a:r>
              <a:rPr lang="en-US" sz="4800" b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4800" b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ติดดาว จ</a:t>
            </a:r>
            <a:r>
              <a:rPr lang="en-US" sz="4800" b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4800" b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บุรีรัมย์ </a:t>
            </a:r>
            <a:r>
              <a:rPr lang="th-TH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endParaRPr lang="th-TH" dirty="0" smtClean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0338" y="5924550"/>
            <a:ext cx="5176837" cy="1320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5400" b="1" kern="10" spc="50" dirty="0" smtClean="0">
                <a:ln w="11430"/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ด้วยความยินดียิ่ง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th-TH" sz="4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50825" y="476250"/>
            <a:ext cx="864235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โรงพยาบาลส่งเสริมสุขภาพตำบลจันดุม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00338" y="1484313"/>
            <a:ext cx="3743325" cy="8318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4800" dirty="0">
                <a:solidFill>
                  <a:srgbClr val="0000FF"/>
                </a:solidFill>
              </a:rPr>
              <a:t>ยินดีต้อนรับ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spcBef>
                <a:spcPct val="50000"/>
              </a:spcBef>
              <a:defRPr/>
            </a:pPr>
            <a:r>
              <a:rPr lang="th-TH" sz="6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ค่านิยมองค์กร</a:t>
            </a:r>
            <a:endParaRPr lang="th-TH" sz="6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363" name="สี่เหลี่ยมผืนผ้า 4"/>
          <p:cNvSpPr>
            <a:spLocks noChangeArrowheads="1"/>
          </p:cNvSpPr>
          <p:nvPr/>
        </p:nvSpPr>
        <p:spPr bwMode="auto">
          <a:xfrm>
            <a:off x="1285875" y="1295400"/>
            <a:ext cx="65627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42950" indent="-7429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36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       รับผิดชอบต่อหน้าที่ </a:t>
            </a:r>
          </a:p>
          <a:p>
            <a:pPr eaLnBrk="1" hangingPunct="1"/>
            <a:r>
              <a:rPr lang="th-TH" altLang="th-TH" sz="36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	ทำในสิ่งที่เหมาะสมและถูกต้อง </a:t>
            </a:r>
          </a:p>
          <a:p>
            <a:pPr eaLnBrk="1" hangingPunct="1"/>
            <a:r>
              <a:rPr lang="th-TH" altLang="th-TH" sz="36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	มุ่งเน้นประชาชนเป็นศูนย์กลาง</a:t>
            </a:r>
          </a:p>
        </p:txBody>
      </p:sp>
      <p:pic>
        <p:nvPicPr>
          <p:cNvPr id="54274" name="Picture 2" descr="G:\ติดดาววว\รูป\12476871_960538860668249_443902832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501008"/>
            <a:ext cx="3374343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5" name="Picture 3" descr="G:\ติดดาววว\รูป\13152686_10205938293685728_490375438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573016"/>
            <a:ext cx="4176464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1630363" y="228600"/>
            <a:ext cx="5029200" cy="11080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th-TH" sz="6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วัฒนธรรมองค์กร</a:t>
            </a:r>
            <a:endParaRPr lang="th-TH" sz="6600" dirty="0">
              <a:solidFill>
                <a:srgbClr val="FF0000"/>
              </a:solidFill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932040" y="1124744"/>
            <a:ext cx="4145561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298" name="Picture 2" descr="G:\ติดดาววว\รูป\18448031_10208595918364684_1536499212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4083727"/>
            <a:ext cx="4932040" cy="2774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299" name="Picture 3" descr="G:\ติดดาววว\รูป\13101083_10205938305686028_1582517951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124744"/>
            <a:ext cx="392392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ตัวยึดหมายเลขภาพนิ่ง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1BC727-A419-4162-99C6-7042174F1353}" type="slidenum">
              <a:rPr lang="th-TH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12</a:t>
            </a:fld>
            <a:endParaRPr lang="th-TH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1433482" y="285768"/>
            <a:ext cx="7939118" cy="857232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th-TH" sz="5400" dirty="0">
                <a:ln w="11430"/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การทำงานเชื่อมโยงเครือข่าย </a:t>
            </a:r>
            <a:r>
              <a:rPr lang="en-US" sz="5400" dirty="0">
                <a:ln w="11430"/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4 </a:t>
            </a:r>
            <a:r>
              <a:rPr lang="th-TH" sz="5400" dirty="0">
                <a:ln w="11430"/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ทิศ</a:t>
            </a:r>
            <a:endParaRPr lang="en-US" sz="5400" dirty="0">
              <a:ln w="11430"/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แผนผังลําดับงาน: กระบวนการสำรอง 15"/>
          <p:cNvSpPr/>
          <p:nvPr/>
        </p:nvSpPr>
        <p:spPr>
          <a:xfrm>
            <a:off x="4010025" y="3328988"/>
            <a:ext cx="1857375" cy="804862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6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รพ.สต.</a:t>
            </a:r>
          </a:p>
        </p:txBody>
      </p:sp>
      <p:sp>
        <p:nvSpPr>
          <p:cNvPr id="17" name="ลูกศรขึ้น 16"/>
          <p:cNvSpPr/>
          <p:nvPr/>
        </p:nvSpPr>
        <p:spPr>
          <a:xfrm>
            <a:off x="4697413" y="2647950"/>
            <a:ext cx="436562" cy="557213"/>
          </a:xfrm>
          <a:prstGeom prst="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18" name="ลูกศรซ้าย 17"/>
          <p:cNvSpPr/>
          <p:nvPr/>
        </p:nvSpPr>
        <p:spPr>
          <a:xfrm>
            <a:off x="2962275" y="3424238"/>
            <a:ext cx="600075" cy="495300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19" name="ลูกศรขวา 18"/>
          <p:cNvSpPr/>
          <p:nvPr/>
        </p:nvSpPr>
        <p:spPr>
          <a:xfrm>
            <a:off x="6319838" y="3424238"/>
            <a:ext cx="600075" cy="49530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21" name="ลูกศรลง 20"/>
          <p:cNvSpPr/>
          <p:nvPr/>
        </p:nvSpPr>
        <p:spPr>
          <a:xfrm>
            <a:off x="4697413" y="4291013"/>
            <a:ext cx="436562" cy="557212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22" name="แผนผังลำดับงาน: ดิสก์แม่เหล็ก 21"/>
          <p:cNvSpPr/>
          <p:nvPr/>
        </p:nvSpPr>
        <p:spPr>
          <a:xfrm>
            <a:off x="3657600" y="1119152"/>
            <a:ext cx="2840038" cy="1295400"/>
          </a:xfrm>
          <a:prstGeom prst="flowChartMagneticDisk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b="1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ม./ชมรมฯ</a:t>
            </a:r>
          </a:p>
          <a:p>
            <a:pPr algn="ctr">
              <a:defRPr/>
            </a:pP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ผู้นำชุมชน</a:t>
            </a:r>
          </a:p>
        </p:txBody>
      </p:sp>
      <p:sp>
        <p:nvSpPr>
          <p:cNvPr id="23" name="แผนผังลำดับงาน: ดิสก์แม่เหล็ก 22"/>
          <p:cNvSpPr/>
          <p:nvPr/>
        </p:nvSpPr>
        <p:spPr>
          <a:xfrm>
            <a:off x="3657600" y="5129213"/>
            <a:ext cx="2730500" cy="1362075"/>
          </a:xfrm>
          <a:prstGeom prst="flowChartMagneticDisk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5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รพ.แม่ข่าย</a:t>
            </a:r>
          </a:p>
        </p:txBody>
      </p:sp>
      <p:sp>
        <p:nvSpPr>
          <p:cNvPr id="24" name="คิวบ์ 23"/>
          <p:cNvSpPr/>
          <p:nvPr/>
        </p:nvSpPr>
        <p:spPr>
          <a:xfrm>
            <a:off x="1066800" y="2452688"/>
            <a:ext cx="1638300" cy="2538412"/>
          </a:xfrm>
          <a:prstGeom prst="cub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รพ.สต.</a:t>
            </a:r>
          </a:p>
          <a:p>
            <a:pPr algn="ctr">
              <a:defRPr/>
            </a:pPr>
            <a:r>
              <a:rPr lang="th-TH" sz="3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en-US" sz="3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PCU</a:t>
            </a:r>
          </a:p>
          <a:p>
            <a:pPr algn="ctr">
              <a:defRPr/>
            </a:pPr>
            <a:r>
              <a:rPr lang="th-TH" sz="3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อื่นๆ</a:t>
            </a:r>
          </a:p>
        </p:txBody>
      </p:sp>
      <p:sp>
        <p:nvSpPr>
          <p:cNvPr id="25" name="คิวบ์ 24"/>
          <p:cNvSpPr/>
          <p:nvPr/>
        </p:nvSpPr>
        <p:spPr>
          <a:xfrm>
            <a:off x="7462838" y="2433638"/>
            <a:ext cx="1528762" cy="2414587"/>
          </a:xfrm>
          <a:prstGeom prst="cube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600" b="1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อปท.</a:t>
            </a:r>
            <a:endParaRPr lang="th-TH" sz="3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>
              <a:defRPr/>
            </a:pPr>
            <a:r>
              <a:rPr lang="th-TH" sz="3600" b="1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สสจ.</a:t>
            </a:r>
            <a:endParaRPr lang="th-TH" sz="3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>
              <a:defRPr/>
            </a:pPr>
            <a:r>
              <a:rPr lang="th-TH" sz="3600" b="1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สปสช.</a:t>
            </a:r>
            <a:endParaRPr lang="th-TH" sz="3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>
              <a:defRPr/>
            </a:pPr>
            <a:r>
              <a:rPr lang="th-TH" sz="3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ฯลฯ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ตัวเชื่อมต่อตรง 43"/>
          <p:cNvCxnSpPr/>
          <p:nvPr/>
        </p:nvCxnSpPr>
        <p:spPr>
          <a:xfrm>
            <a:off x="3243263" y="3581400"/>
            <a:ext cx="2749550" cy="0"/>
          </a:xfrm>
          <a:prstGeom prst="line">
            <a:avLst/>
          </a:prstGeom>
          <a:ln w="28575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ตัวเชื่อมต่อตรง 55"/>
          <p:cNvCxnSpPr/>
          <p:nvPr/>
        </p:nvCxnSpPr>
        <p:spPr>
          <a:xfrm flipH="1">
            <a:off x="4494213" y="5951538"/>
            <a:ext cx="6350" cy="2159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ตัวเชื่อมต่อตรง 32"/>
          <p:cNvCxnSpPr/>
          <p:nvPr/>
        </p:nvCxnSpPr>
        <p:spPr>
          <a:xfrm>
            <a:off x="7240588" y="1676400"/>
            <a:ext cx="0" cy="1498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437" name="Group 1"/>
          <p:cNvGrpSpPr>
            <a:grpSpLocks noChangeAspect="1"/>
          </p:cNvGrpSpPr>
          <p:nvPr/>
        </p:nvGrpSpPr>
        <p:grpSpPr bwMode="auto">
          <a:xfrm>
            <a:off x="-36513" y="1905000"/>
            <a:ext cx="9217026" cy="5029200"/>
            <a:chOff x="1061" y="3179"/>
            <a:chExt cx="10226" cy="5666"/>
          </a:xfrm>
        </p:grpSpPr>
        <p:sp>
          <p:nvSpPr>
            <p:cNvPr id="18457" name="AutoShape 22"/>
            <p:cNvSpPr>
              <a:spLocks noChangeAspect="1" noChangeArrowheads="1" noTextEdit="1"/>
            </p:cNvSpPr>
            <p:nvPr/>
          </p:nvSpPr>
          <p:spPr bwMode="auto">
            <a:xfrm>
              <a:off x="1560" y="3265"/>
              <a:ext cx="9180" cy="5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9" name="Text Box 19"/>
            <p:cNvSpPr txBox="1">
              <a:spLocks noChangeArrowheads="1"/>
            </p:cNvSpPr>
            <p:nvPr/>
          </p:nvSpPr>
          <p:spPr bwMode="auto">
            <a:xfrm>
              <a:off x="4821" y="3179"/>
              <a:ext cx="3382" cy="1202"/>
            </a:xfrm>
            <a:prstGeom prst="rect">
              <a:avLst/>
            </a:prstGeom>
            <a:solidFill>
              <a:srgbClr val="92D050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endParaRPr lang="th-TH" sz="2000" b="1" dirty="0">
                <a:solidFill>
                  <a:prstClr val="white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endParaRPr>
            </a:p>
            <a:p>
              <a:pPr algn="ctr">
                <a:defRPr/>
              </a:pPr>
              <a:r>
                <a:rPr lang="th-TH" sz="2000" b="1" dirty="0">
                  <a:solidFill>
                    <a:prstClr val="white"/>
                  </a:solidFill>
                  <a:latin typeface="TH SarabunPSK" pitchFamily="34" charset="-34"/>
                  <a:ea typeface="Times New Roman" pitchFamily="18" charset="0"/>
                  <a:cs typeface="TH SarabunPSK" pitchFamily="34" charset="-34"/>
                </a:rPr>
                <a:t>นายอำเภอ</a:t>
              </a:r>
              <a:r>
                <a:rPr lang="th-TH" sz="2000" b="1" dirty="0" err="1">
                  <a:solidFill>
                    <a:prstClr val="white"/>
                  </a:solidFill>
                  <a:latin typeface="TH SarabunPSK" pitchFamily="34" charset="-34"/>
                  <a:ea typeface="Times New Roman" pitchFamily="18" charset="0"/>
                  <a:cs typeface="TH SarabunPSK" pitchFamily="34" charset="-34"/>
                </a:rPr>
                <a:t>พลับพลา</a:t>
              </a:r>
              <a:r>
                <a:rPr lang="th-TH" sz="2000" b="1" dirty="0">
                  <a:solidFill>
                    <a:prstClr val="white"/>
                  </a:solidFill>
                  <a:latin typeface="TH SarabunPSK" pitchFamily="34" charset="-34"/>
                  <a:ea typeface="Times New Roman" pitchFamily="18" charset="0"/>
                  <a:cs typeface="TH SarabunPSK" pitchFamily="34" charset="-34"/>
                </a:rPr>
                <a:t>ชัย</a:t>
              </a:r>
              <a:endParaRPr lang="th-TH" sz="2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1061" y="6684"/>
              <a:ext cx="2415" cy="901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r>
                <a:rPr lang="th-TH" sz="2000" b="1" dirty="0"/>
                <a:t>นางภานุมาส  เทพรักษ์</a:t>
              </a:r>
              <a:endParaRPr lang="en-US" sz="2000" dirty="0"/>
            </a:p>
            <a:p>
              <a:pPr>
                <a:defRPr/>
              </a:pPr>
              <a:r>
                <a:rPr lang="th-TH" sz="2000" b="1" dirty="0"/>
                <a:t>พยาบาลวิชาชีพปฏิบัติการ</a:t>
              </a:r>
              <a:endParaRPr lang="en-US" sz="2000" dirty="0"/>
            </a:p>
          </p:txBody>
        </p:sp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8751" y="6684"/>
              <a:ext cx="2536" cy="901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th-TH" sz="2000" b="1" dirty="0">
                  <a:latin typeface="TH SarabunPSK" pitchFamily="34" charset="-34"/>
                  <a:cs typeface="TH SarabunPSK" pitchFamily="34" charset="-34"/>
                </a:rPr>
                <a:t>น</a:t>
              </a:r>
              <a:r>
                <a:rPr lang="en-US" sz="2000" b="1" dirty="0">
                  <a:latin typeface="TH SarabunPSK" pitchFamily="34" charset="-34"/>
                  <a:cs typeface="TH SarabunPSK" pitchFamily="34" charset="-34"/>
                </a:rPr>
                <a:t>.</a:t>
              </a:r>
              <a:r>
                <a:rPr lang="th-TH" sz="2000" b="1" dirty="0">
                  <a:latin typeface="TH SarabunPSK" pitchFamily="34" charset="-34"/>
                  <a:cs typeface="TH SarabunPSK" pitchFamily="34" charset="-34"/>
                </a:rPr>
                <a:t>ส</a:t>
              </a:r>
              <a:r>
                <a:rPr lang="en-US" sz="2000" b="1" dirty="0">
                  <a:latin typeface="TH SarabunPSK" pitchFamily="34" charset="-34"/>
                  <a:cs typeface="TH SarabunPSK" pitchFamily="34" charset="-34"/>
                </a:rPr>
                <a:t>.</a:t>
              </a:r>
              <a:r>
                <a:rPr lang="th-TH" sz="2000" b="1" dirty="0">
                  <a:latin typeface="TH SarabunPSK" pitchFamily="34" charset="-34"/>
                  <a:cs typeface="TH SarabunPSK" pitchFamily="34" charset="-34"/>
                </a:rPr>
                <a:t>สุกัญญา </a:t>
              </a:r>
              <a:r>
                <a:rPr lang="th-TH" sz="2000" b="1" dirty="0" err="1">
                  <a:latin typeface="TH SarabunPSK" pitchFamily="34" charset="-34"/>
                  <a:cs typeface="TH SarabunPSK" pitchFamily="34" charset="-34"/>
                </a:rPr>
                <a:t>จำนงค์</a:t>
              </a:r>
              <a:r>
                <a:rPr lang="th-TH" sz="2000" b="1" dirty="0">
                  <a:latin typeface="TH SarabunPSK" pitchFamily="34" charset="-34"/>
                  <a:cs typeface="TH SarabunPSK" pitchFamily="34" charset="-34"/>
                </a:rPr>
                <a:t>ประโคน</a:t>
              </a:r>
              <a:endParaRPr lang="en-US" sz="2000" dirty="0">
                <a:latin typeface="TH SarabunPSK" pitchFamily="34" charset="-34"/>
                <a:cs typeface="TH SarabunPSK" pitchFamily="34" charset="-34"/>
              </a:endParaRPr>
            </a:p>
            <a:p>
              <a:pPr algn="ctr">
                <a:defRPr/>
              </a:pPr>
              <a:r>
                <a:rPr lang="th-TH" sz="2000" b="1" dirty="0" err="1">
                  <a:latin typeface="TH SarabunPSK" pitchFamily="34" charset="-34"/>
                  <a:cs typeface="TH SarabunPSK" pitchFamily="34" charset="-34"/>
                </a:rPr>
                <a:t>จพ</a:t>
              </a:r>
              <a:r>
                <a:rPr lang="en-US" sz="2000" b="1" dirty="0">
                  <a:latin typeface="TH SarabunPSK" pitchFamily="34" charset="-34"/>
                  <a:cs typeface="TH SarabunPSK" pitchFamily="34" charset="-34"/>
                </a:rPr>
                <a:t>.</a:t>
              </a:r>
              <a:r>
                <a:rPr lang="th-TH" sz="2000" b="1" dirty="0" err="1">
                  <a:latin typeface="TH SarabunPSK" pitchFamily="34" charset="-34"/>
                  <a:cs typeface="TH SarabunPSK" pitchFamily="34" charset="-34"/>
                </a:rPr>
                <a:t>ทันต</a:t>
              </a:r>
              <a:r>
                <a:rPr lang="th-TH" sz="2000" b="1" dirty="0">
                  <a:latin typeface="TH SarabunPSK" pitchFamily="34" charset="-34"/>
                  <a:cs typeface="TH SarabunPSK" pitchFamily="34" charset="-34"/>
                </a:rPr>
                <a:t>สาธารณสุข</a:t>
              </a:r>
              <a:endParaRPr lang="en-US" sz="2000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18461" name="Line 12"/>
            <p:cNvSpPr>
              <a:spLocks noChangeShapeType="1"/>
            </p:cNvSpPr>
            <p:nvPr/>
          </p:nvSpPr>
          <p:spPr bwMode="auto">
            <a:xfrm>
              <a:off x="6512" y="4381"/>
              <a:ext cx="1" cy="50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>
              <a:off x="4439" y="4885"/>
              <a:ext cx="2073" cy="0"/>
            </a:xfrm>
            <a:prstGeom prst="line">
              <a:avLst/>
            </a:prstGeom>
            <a:noFill/>
            <a:ln w="28575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th-TH" sz="200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18463" name="Line 10"/>
            <p:cNvSpPr>
              <a:spLocks noChangeShapeType="1"/>
            </p:cNvSpPr>
            <p:nvPr/>
          </p:nvSpPr>
          <p:spPr bwMode="auto">
            <a:xfrm>
              <a:off x="3180" y="5425"/>
              <a:ext cx="0" cy="18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Line 9"/>
            <p:cNvSpPr>
              <a:spLocks noChangeShapeType="1"/>
            </p:cNvSpPr>
            <p:nvPr/>
          </p:nvSpPr>
          <p:spPr bwMode="auto">
            <a:xfrm>
              <a:off x="3180" y="5604"/>
              <a:ext cx="1800" cy="0"/>
            </a:xfrm>
            <a:prstGeom prst="line">
              <a:avLst/>
            </a:prstGeom>
            <a:noFill/>
            <a:ln w="28575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th-TH" sz="200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0" name="Line 8"/>
            <p:cNvSpPr>
              <a:spLocks noChangeShapeType="1"/>
            </p:cNvSpPr>
            <p:nvPr/>
          </p:nvSpPr>
          <p:spPr bwMode="auto">
            <a:xfrm>
              <a:off x="2459" y="6506"/>
              <a:ext cx="7378" cy="0"/>
            </a:xfrm>
            <a:prstGeom prst="line">
              <a:avLst/>
            </a:prstGeom>
            <a:noFill/>
            <a:ln w="28575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th-TH" sz="200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18466" name="Line 7"/>
            <p:cNvSpPr>
              <a:spLocks noChangeShapeType="1"/>
            </p:cNvSpPr>
            <p:nvPr/>
          </p:nvSpPr>
          <p:spPr bwMode="auto">
            <a:xfrm>
              <a:off x="6060" y="6145"/>
              <a:ext cx="1" cy="36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8467" name="Line 6"/>
            <p:cNvSpPr>
              <a:spLocks noChangeShapeType="1"/>
            </p:cNvSpPr>
            <p:nvPr/>
          </p:nvSpPr>
          <p:spPr bwMode="auto">
            <a:xfrm>
              <a:off x="2460" y="6505"/>
              <a:ext cx="0" cy="18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8468" name="Line 3"/>
            <p:cNvSpPr>
              <a:spLocks noChangeShapeType="1"/>
            </p:cNvSpPr>
            <p:nvPr/>
          </p:nvSpPr>
          <p:spPr bwMode="auto">
            <a:xfrm>
              <a:off x="9829" y="6505"/>
              <a:ext cx="0" cy="18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Text Box 20"/>
            <p:cNvSpPr txBox="1">
              <a:spLocks noChangeArrowheads="1"/>
            </p:cNvSpPr>
            <p:nvPr/>
          </p:nvSpPr>
          <p:spPr bwMode="auto">
            <a:xfrm>
              <a:off x="1797" y="4526"/>
              <a:ext cx="2790" cy="900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th-TH" sz="2000" b="1" dirty="0">
                  <a:solidFill>
                    <a:prstClr val="black"/>
                  </a:solidFill>
                  <a:latin typeface="TH SarabunPSK" pitchFamily="34" charset="-34"/>
                  <a:ea typeface="Times New Roman" pitchFamily="18" charset="0"/>
                  <a:cs typeface="TH SarabunPSK" pitchFamily="34" charset="-34"/>
                </a:rPr>
                <a:t>นายประหยัด นงประโคน</a:t>
              </a:r>
              <a:endParaRPr lang="en-US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pPr algn="ctr" eaLnBrk="0" hangingPunct="0">
                <a:defRPr/>
              </a:pPr>
              <a:r>
                <a:rPr lang="th-TH" sz="2000" b="1" dirty="0">
                  <a:solidFill>
                    <a:prstClr val="black"/>
                  </a:solidFill>
                  <a:latin typeface="TH SarabunPSK" pitchFamily="34" charset="-34"/>
                  <a:ea typeface="Times New Roman" pitchFamily="18" charset="0"/>
                  <a:cs typeface="TH SarabunPSK" pitchFamily="34" charset="-34"/>
                </a:rPr>
                <a:t>สาธารณสุขอำเภอ</a:t>
              </a:r>
              <a:r>
                <a:rPr lang="th-TH" sz="2000" b="1" dirty="0" err="1">
                  <a:solidFill>
                    <a:prstClr val="black"/>
                  </a:solidFill>
                  <a:latin typeface="TH SarabunPSK" pitchFamily="34" charset="-34"/>
                  <a:ea typeface="Times New Roman" pitchFamily="18" charset="0"/>
                  <a:cs typeface="TH SarabunPSK" pitchFamily="34" charset="-34"/>
                </a:rPr>
                <a:t>พลับพลา</a:t>
              </a:r>
              <a:r>
                <a:rPr lang="th-TH" sz="2000" b="1" dirty="0">
                  <a:solidFill>
                    <a:prstClr val="black"/>
                  </a:solidFill>
                  <a:latin typeface="TH SarabunPSK" pitchFamily="34" charset="-34"/>
                  <a:ea typeface="Times New Roman" pitchFamily="18" charset="0"/>
                  <a:cs typeface="TH SarabunPSK" pitchFamily="34" charset="-34"/>
                </a:rPr>
                <a:t>ชัย</a:t>
              </a:r>
              <a:endPara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7" name="Text Box 21"/>
            <p:cNvSpPr txBox="1">
              <a:spLocks noChangeArrowheads="1"/>
            </p:cNvSpPr>
            <p:nvPr/>
          </p:nvSpPr>
          <p:spPr bwMode="auto">
            <a:xfrm>
              <a:off x="4980" y="5293"/>
              <a:ext cx="2339" cy="851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th-TH" sz="2000" b="1" dirty="0">
                  <a:latin typeface="TH SarabunPSK" pitchFamily="34" charset="-34"/>
                  <a:cs typeface="TH SarabunPSK" pitchFamily="34" charset="-34"/>
                </a:rPr>
                <a:t>นาย</a:t>
              </a:r>
              <a:r>
                <a:rPr lang="th-TH" sz="2000" b="1" dirty="0" err="1">
                  <a:latin typeface="TH SarabunPSK" pitchFamily="34" charset="-34"/>
                  <a:cs typeface="TH SarabunPSK" pitchFamily="34" charset="-34"/>
                </a:rPr>
                <a:t>สุร</a:t>
              </a:r>
              <a:r>
                <a:rPr lang="th-TH" sz="2000" b="1" dirty="0">
                  <a:latin typeface="TH SarabunPSK" pitchFamily="34" charset="-34"/>
                  <a:cs typeface="TH SarabunPSK" pitchFamily="34" charset="-34"/>
                </a:rPr>
                <a:t>เกียรติ  คงประโคน</a:t>
              </a:r>
              <a:endParaRPr lang="en-US" sz="2000" dirty="0">
                <a:latin typeface="TH SarabunPSK" pitchFamily="34" charset="-34"/>
                <a:cs typeface="TH SarabunPSK" pitchFamily="34" charset="-34"/>
              </a:endParaRPr>
            </a:p>
            <a:p>
              <a:pPr algn="ctr">
                <a:defRPr/>
              </a:pPr>
              <a:r>
                <a:rPr lang="th-TH" sz="2000" b="1" dirty="0">
                  <a:latin typeface="TH SarabunPSK" pitchFamily="34" charset="-34"/>
                  <a:cs typeface="TH SarabunPSK" pitchFamily="34" charset="-34"/>
                </a:rPr>
                <a:t>ผอ.รพ.สต.จันดุม</a:t>
              </a:r>
              <a:endParaRPr lang="en-US" sz="2000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5135" y="7933"/>
              <a:ext cx="1860" cy="826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endParaRPr lang="th-TH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10" name="Text Box 18"/>
            <p:cNvSpPr txBox="1">
              <a:spLocks noChangeArrowheads="1"/>
            </p:cNvSpPr>
            <p:nvPr/>
          </p:nvSpPr>
          <p:spPr bwMode="auto">
            <a:xfrm>
              <a:off x="7585" y="4526"/>
              <a:ext cx="3128" cy="900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th-TH" sz="2000" b="1" dirty="0">
                  <a:solidFill>
                    <a:prstClr val="white"/>
                  </a:solidFill>
                  <a:latin typeface="TH SarabunPSK" pitchFamily="34" charset="-34"/>
                  <a:ea typeface="Times New Roman" pitchFamily="18" charset="0"/>
                  <a:cs typeface="TH SarabunPSK" pitchFamily="34" charset="-34"/>
                </a:rPr>
                <a:t>นายโสมนัส โกยสวัสดิ์</a:t>
              </a:r>
              <a:endParaRPr lang="en-US" sz="2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pPr algn="ctr" eaLnBrk="0" hangingPunct="0">
                <a:defRPr/>
              </a:pPr>
              <a:r>
                <a:rPr lang="th-TH" sz="2000" b="1" dirty="0">
                  <a:solidFill>
                    <a:prstClr val="white"/>
                  </a:solidFill>
                  <a:latin typeface="TH SarabunPSK" pitchFamily="34" charset="-34"/>
                  <a:ea typeface="Times New Roman" pitchFamily="18" charset="0"/>
                  <a:cs typeface="TH SarabunPSK" pitchFamily="34" charset="-34"/>
                </a:rPr>
                <a:t>ผอ.โรงพยาบาล</a:t>
              </a:r>
              <a:r>
                <a:rPr lang="th-TH" sz="2000" b="1" dirty="0" err="1">
                  <a:solidFill>
                    <a:prstClr val="white"/>
                  </a:solidFill>
                  <a:latin typeface="TH SarabunPSK" pitchFamily="34" charset="-34"/>
                  <a:ea typeface="Times New Roman" pitchFamily="18" charset="0"/>
                  <a:cs typeface="TH SarabunPSK" pitchFamily="34" charset="-34"/>
                </a:rPr>
                <a:t>พลับพลา</a:t>
              </a:r>
              <a:r>
                <a:rPr lang="th-TH" sz="2000" b="1" dirty="0">
                  <a:solidFill>
                    <a:prstClr val="white"/>
                  </a:solidFill>
                  <a:latin typeface="TH SarabunPSK" pitchFamily="34" charset="-34"/>
                  <a:ea typeface="Times New Roman" pitchFamily="18" charset="0"/>
                  <a:cs typeface="TH SarabunPSK" pitchFamily="34" charset="-34"/>
                </a:rPr>
                <a:t>ชัย</a:t>
              </a:r>
              <a:endParaRPr lang="th-TH" sz="2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cxnSp>
        <p:nvCxnSpPr>
          <p:cNvPr id="29" name="ตัวเชื่อมต่อตรง 28"/>
          <p:cNvCxnSpPr>
            <a:stCxn id="27" idx="2"/>
            <a:endCxn id="8" idx="0"/>
          </p:cNvCxnSpPr>
          <p:nvPr/>
        </p:nvCxnSpPr>
        <p:spPr>
          <a:xfrm>
            <a:off x="1884363" y="2057400"/>
            <a:ext cx="0" cy="10429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ตัวเชื่อมต่อตรง 30"/>
          <p:cNvCxnSpPr/>
          <p:nvPr/>
        </p:nvCxnSpPr>
        <p:spPr>
          <a:xfrm>
            <a:off x="3154363" y="1676400"/>
            <a:ext cx="40989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สี่เหลี่ยมผืนผ้า 26"/>
          <p:cNvSpPr/>
          <p:nvPr/>
        </p:nvSpPr>
        <p:spPr>
          <a:xfrm>
            <a:off x="627063" y="1143000"/>
            <a:ext cx="2514600" cy="914400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นายวิทิต สฤษฎีชัยกุล</a:t>
            </a:r>
          </a:p>
          <a:p>
            <a:pPr algn="ctr">
              <a:defRPr/>
            </a:pPr>
            <a:r>
              <a:rPr lang="th-TH" sz="18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นายแพทย์สาธารณสุขจังหวัดบุรีรัมย์</a:t>
            </a:r>
            <a:endParaRPr lang="th-TH" sz="20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36" name="ตัวเชื่อมต่อตรง 35"/>
          <p:cNvCxnSpPr/>
          <p:nvPr/>
        </p:nvCxnSpPr>
        <p:spPr>
          <a:xfrm>
            <a:off x="3179763" y="1524000"/>
            <a:ext cx="1773237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ตัวเชื่อมต่อตรง 37"/>
          <p:cNvCxnSpPr/>
          <p:nvPr/>
        </p:nvCxnSpPr>
        <p:spPr>
          <a:xfrm>
            <a:off x="4953000" y="1104900"/>
            <a:ext cx="0" cy="43180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สี่เหลี่ยมผืนผ้า 33"/>
          <p:cNvSpPr/>
          <p:nvPr/>
        </p:nvSpPr>
        <p:spPr>
          <a:xfrm>
            <a:off x="3784600" y="177800"/>
            <a:ext cx="2514600" cy="914400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4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นายอนุสรณ์ แก้ว</a:t>
            </a:r>
            <a:r>
              <a:rPr lang="th-TH" sz="2400" b="1" dirty="0" err="1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กังวาล</a:t>
            </a:r>
            <a:endParaRPr lang="th-TH" sz="24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>
              <a:defRPr/>
            </a:pPr>
            <a:r>
              <a:rPr lang="th-TH" sz="2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 ผู้ว่าราชการจังหวัดบุรีรัมย์</a:t>
            </a:r>
          </a:p>
        </p:txBody>
      </p:sp>
      <p:sp>
        <p:nvSpPr>
          <p:cNvPr id="18444" name="TextBox 38"/>
          <p:cNvSpPr txBox="1">
            <a:spLocks noChangeArrowheads="1"/>
          </p:cNvSpPr>
          <p:nvPr/>
        </p:nvSpPr>
        <p:spPr bwMode="auto">
          <a:xfrm>
            <a:off x="152400" y="381000"/>
            <a:ext cx="2590800" cy="646113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3600" b="1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ผังโครงสร้างองค์กร</a:t>
            </a:r>
          </a:p>
        </p:txBody>
      </p:sp>
      <p:cxnSp>
        <p:nvCxnSpPr>
          <p:cNvPr id="41" name="ตัวเชื่อมต่อตรง 40"/>
          <p:cNvCxnSpPr/>
          <p:nvPr/>
        </p:nvCxnSpPr>
        <p:spPr>
          <a:xfrm>
            <a:off x="228600" y="914400"/>
            <a:ext cx="23622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179388" y="6124575"/>
            <a:ext cx="1600200" cy="7334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th-TH" sz="1400" b="1" dirty="0"/>
              <a:t>นางบัวรื่น  ธนูศิลป์</a:t>
            </a:r>
            <a:endParaRPr lang="en-US" sz="1400" dirty="0"/>
          </a:p>
          <a:p>
            <a:pPr algn="ctr">
              <a:defRPr/>
            </a:pPr>
            <a:r>
              <a:rPr lang="th-TH" sz="1400" b="1" dirty="0"/>
              <a:t>พนักงานผู้ช่วยเหลือคนไข้</a:t>
            </a:r>
            <a:endParaRPr lang="en-US" sz="1400" dirty="0"/>
          </a:p>
          <a:p>
            <a:pPr algn="ctr"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2" name="Text Box 14"/>
          <p:cNvSpPr txBox="1">
            <a:spLocks noChangeArrowheads="1"/>
          </p:cNvSpPr>
          <p:nvPr/>
        </p:nvSpPr>
        <p:spPr bwMode="auto">
          <a:xfrm>
            <a:off x="7226300" y="6096000"/>
            <a:ext cx="1585913" cy="7334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th-TH" sz="1400" b="1" dirty="0"/>
              <a:t>นาย</a:t>
            </a:r>
            <a:r>
              <a:rPr lang="th-TH" sz="1400" b="1" dirty="0" err="1"/>
              <a:t>เปลือ</a:t>
            </a:r>
            <a:r>
              <a:rPr lang="th-TH" sz="1400" b="1" dirty="0"/>
              <a:t>  </a:t>
            </a:r>
            <a:r>
              <a:rPr lang="th-TH" sz="1400" b="1" dirty="0" err="1"/>
              <a:t>มองศิริ</a:t>
            </a:r>
            <a:endParaRPr lang="en-US" sz="1400" dirty="0"/>
          </a:p>
          <a:p>
            <a:pPr algn="ctr">
              <a:defRPr/>
            </a:pPr>
            <a:r>
              <a:rPr lang="th-TH" sz="1400" b="1" dirty="0"/>
              <a:t>คนทำความสะอาด</a:t>
            </a:r>
            <a:endParaRPr lang="en-US" sz="1400" dirty="0"/>
          </a:p>
          <a:p>
            <a:pPr algn="ctr"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th-TH" sz="1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448" name="สี่เหลี่ยมผืนผ้า 4"/>
          <p:cNvSpPr>
            <a:spLocks noChangeArrowheads="1"/>
          </p:cNvSpPr>
          <p:nvPr/>
        </p:nvSpPr>
        <p:spPr bwMode="auto">
          <a:xfrm>
            <a:off x="3419475" y="6092825"/>
            <a:ext cx="1903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1400" b="1">
                <a:solidFill>
                  <a:schemeClr val="bg1"/>
                </a:solidFill>
              </a:rPr>
              <a:t>นางบุญไข่  หงษ์แก้ว</a:t>
            </a:r>
            <a:endParaRPr lang="en-US" altLang="th-TH" sz="1400">
              <a:solidFill>
                <a:schemeClr val="bg1"/>
              </a:solidFill>
            </a:endParaRPr>
          </a:p>
          <a:p>
            <a:pPr algn="ctr" eaLnBrk="1" hangingPunct="1"/>
            <a:r>
              <a:rPr lang="th-TH" altLang="th-TH" sz="1400" b="1">
                <a:solidFill>
                  <a:schemeClr val="bg1"/>
                </a:solidFill>
              </a:rPr>
              <a:t>พนักงานช่วยเหลือคนไข้</a:t>
            </a:r>
            <a:endParaRPr lang="en-US" altLang="th-TH" sz="1400">
              <a:solidFill>
                <a:schemeClr val="bg1"/>
              </a:solidFill>
            </a:endParaRPr>
          </a:p>
        </p:txBody>
      </p:sp>
      <p:cxnSp>
        <p:nvCxnSpPr>
          <p:cNvPr id="16" name="ตัวเชื่อมต่อตรง 15"/>
          <p:cNvCxnSpPr/>
          <p:nvPr/>
        </p:nvCxnSpPr>
        <p:spPr>
          <a:xfrm>
            <a:off x="990600" y="5816600"/>
            <a:ext cx="0" cy="3079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ตัวเชื่อมต่อตรง 21"/>
          <p:cNvCxnSpPr/>
          <p:nvPr/>
        </p:nvCxnSpPr>
        <p:spPr>
          <a:xfrm>
            <a:off x="990600" y="5946775"/>
            <a:ext cx="6934200" cy="1111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ตัวเชื่อมต่อตรง 56"/>
          <p:cNvCxnSpPr/>
          <p:nvPr/>
        </p:nvCxnSpPr>
        <p:spPr>
          <a:xfrm>
            <a:off x="7924800" y="5818188"/>
            <a:ext cx="0" cy="3079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452" name="สี่เหลี่ยมผืนผ้า 86022"/>
          <p:cNvSpPr>
            <a:spLocks noChangeArrowheads="1"/>
          </p:cNvSpPr>
          <p:nvPr/>
        </p:nvSpPr>
        <p:spPr bwMode="auto">
          <a:xfrm>
            <a:off x="3495675" y="1889125"/>
            <a:ext cx="2147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20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        ร.ต.เสถียร  สาระสิทธิ์</a:t>
            </a:r>
            <a:endParaRPr lang="en-US" altLang="th-TH" sz="200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2268538" y="5013325"/>
            <a:ext cx="2284412" cy="8001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th-TH" sz="2000" b="1" dirty="0"/>
              <a:t>น</a:t>
            </a:r>
            <a:r>
              <a:rPr lang="en-US" sz="2000" b="1" dirty="0"/>
              <a:t>.</a:t>
            </a:r>
            <a:r>
              <a:rPr lang="th-TH" sz="2000" b="1" dirty="0"/>
              <a:t>ส</a:t>
            </a:r>
            <a:r>
              <a:rPr lang="en-US" sz="2000" b="1" dirty="0"/>
              <a:t>.</a:t>
            </a:r>
            <a:r>
              <a:rPr lang="th-TH" sz="2000" b="1" dirty="0" err="1"/>
              <a:t>ชญานิศ</a:t>
            </a:r>
            <a:r>
              <a:rPr lang="th-TH" sz="2000" b="1" dirty="0"/>
              <a:t>  บูรณ์เจริญ</a:t>
            </a:r>
            <a:endParaRPr lang="en-US" sz="2000" dirty="0"/>
          </a:p>
          <a:p>
            <a:pPr>
              <a:defRPr/>
            </a:pPr>
            <a:r>
              <a:rPr lang="th-TH" sz="2000" b="1" dirty="0"/>
              <a:t>เจ้าพนักงานสาธารณสุข</a:t>
            </a:r>
            <a:endParaRPr lang="en-US" sz="2000" dirty="0"/>
          </a:p>
        </p:txBody>
      </p:sp>
      <p:sp>
        <p:nvSpPr>
          <p:cNvPr id="45" name="Text Box 16"/>
          <p:cNvSpPr txBox="1">
            <a:spLocks noChangeArrowheads="1"/>
          </p:cNvSpPr>
          <p:nvPr/>
        </p:nvSpPr>
        <p:spPr bwMode="auto">
          <a:xfrm>
            <a:off x="4643438" y="5013325"/>
            <a:ext cx="2286000" cy="8001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th-TH" sz="2000" b="1" dirty="0"/>
              <a:t>น</a:t>
            </a:r>
            <a:r>
              <a:rPr lang="en-US" sz="2000" b="1" dirty="0"/>
              <a:t>.</a:t>
            </a:r>
            <a:r>
              <a:rPr lang="th-TH" sz="2000" b="1" dirty="0"/>
              <a:t>ส</a:t>
            </a:r>
            <a:r>
              <a:rPr lang="en-US" sz="2000" b="1" dirty="0"/>
              <a:t>.</a:t>
            </a:r>
            <a:r>
              <a:rPr lang="th-TH" sz="2000" b="1" dirty="0"/>
              <a:t>อรพรรณ  สายแก้ว</a:t>
            </a:r>
            <a:endParaRPr lang="en-US" sz="2000" dirty="0"/>
          </a:p>
          <a:p>
            <a:pPr>
              <a:defRPr/>
            </a:pPr>
            <a:r>
              <a:rPr lang="th-TH" sz="2000" b="1" dirty="0"/>
              <a:t>นักวิชาการสาธารณสุข</a:t>
            </a:r>
            <a:endParaRPr lang="en-US" sz="2000" dirty="0"/>
          </a:p>
          <a:p>
            <a:pPr>
              <a:defRPr/>
            </a:pPr>
            <a:r>
              <a:rPr lang="en-US" sz="2000" b="1" dirty="0"/>
              <a:t> </a:t>
            </a:r>
            <a:endParaRPr lang="en-US" sz="2000" dirty="0"/>
          </a:p>
        </p:txBody>
      </p:sp>
      <p:sp>
        <p:nvSpPr>
          <p:cNvPr id="18455" name="Line 6"/>
          <p:cNvSpPr>
            <a:spLocks noChangeShapeType="1"/>
          </p:cNvSpPr>
          <p:nvPr/>
        </p:nvSpPr>
        <p:spPr bwMode="auto">
          <a:xfrm>
            <a:off x="3419475" y="4868863"/>
            <a:ext cx="0" cy="16033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8456" name="Line 6"/>
          <p:cNvSpPr>
            <a:spLocks noChangeShapeType="1"/>
          </p:cNvSpPr>
          <p:nvPr/>
        </p:nvSpPr>
        <p:spPr bwMode="auto">
          <a:xfrm>
            <a:off x="5795963" y="4868863"/>
            <a:ext cx="0" cy="16033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05200" y="1752600"/>
            <a:ext cx="5638800" cy="1219200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cap="none" dirty="0" smtClean="0">
                <a:latin typeface="TH SarabunPSK" pitchFamily="34" charset="-34"/>
                <a:ea typeface="+mn-ea"/>
                <a:cs typeface="TH SarabunPSK" pitchFamily="34" charset="-34"/>
              </a:rPr>
              <a:t> </a:t>
            </a:r>
            <a:r>
              <a:rPr lang="th-TH" sz="7200" cap="none" dirty="0" smtClean="0">
                <a:latin typeface="TH SarabunPSK" pitchFamily="34" charset="-34"/>
                <a:ea typeface="+mn-ea"/>
                <a:cs typeface="TH SarabunPSK" pitchFamily="34" charset="-34"/>
              </a:rPr>
              <a:t>ข้อมูลทั่วไป</a:t>
            </a:r>
            <a:endParaRPr sz="72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8371" name="Text Placeholder 4"/>
          <p:cNvSpPr>
            <a:spLocks noGrp="1"/>
          </p:cNvSpPr>
          <p:nvPr>
            <p:ph type="body" idx="1"/>
          </p:nvPr>
        </p:nvSpPr>
        <p:spPr>
          <a:xfrm>
            <a:off x="2286000" y="3810000"/>
            <a:ext cx="6705600" cy="685800"/>
          </a:xfrm>
        </p:spPr>
        <p:txBody>
          <a:bodyPr>
            <a:normAutofit lnSpcReduction="10000"/>
          </a:bodyPr>
          <a:lstStyle/>
          <a:p>
            <a:pPr marL="17463"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th-TH" sz="40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โรงพยาบาลส่งเสริมสุขภาพตำบลบ้านจันดุม</a:t>
            </a:r>
          </a:p>
        </p:txBody>
      </p:sp>
      <p:cxnSp>
        <p:nvCxnSpPr>
          <p:cNvPr id="3" name="ตัวเชื่อมต่อตรง 2"/>
          <p:cNvCxnSpPr/>
          <p:nvPr/>
        </p:nvCxnSpPr>
        <p:spPr>
          <a:xfrm>
            <a:off x="2590800" y="3520281"/>
            <a:ext cx="5943600" cy="0"/>
          </a:xfrm>
          <a:prstGeom prst="line">
            <a:avLst/>
          </a:prstGeom>
          <a:ln w="38100"/>
          <a:effectLst>
            <a:reflection blurRad="6350" stA="50000" endA="275" endPos="400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763713" y="260350"/>
            <a:ext cx="6923087" cy="1143000"/>
          </a:xfrm>
        </p:spPr>
        <p:txBody>
          <a:bodyPr/>
          <a:lstStyle/>
          <a:p>
            <a:pPr eaLnBrk="1" hangingPunct="1"/>
            <a:r>
              <a:rPr lang="th-TH" altLang="th-TH" sz="6000" b="1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ที่ตั้ง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1619672" y="1988840"/>
          <a:ext cx="6984776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th-TH" sz="4800" b="1" spc="50" dirty="0" smtClean="0">
                <a:ln w="11430"/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ข้อมูล</a:t>
            </a:r>
            <a:r>
              <a:rPr lang="th-TH" sz="4800" b="1" spc="50" dirty="0">
                <a:ln w="11430"/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สถานที่ราชการใน</a:t>
            </a:r>
            <a:r>
              <a:rPr lang="th-TH" sz="4800" b="1" spc="50" dirty="0" smtClean="0">
                <a:ln w="11430"/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พื้นที่ความรับผิดชอบ</a:t>
            </a:r>
            <a:endParaRPr lang="th-TH" sz="4800" b="1" spc="50" dirty="0">
              <a:ln w="11430"/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4" name="ไดอะแกรม 3"/>
          <p:cNvGraphicFramePr/>
          <p:nvPr/>
        </p:nvGraphicFramePr>
        <p:xfrm>
          <a:off x="1357290" y="1571612"/>
          <a:ext cx="6572296" cy="3889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35050" y="123825"/>
            <a:ext cx="7497763" cy="9286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h-TH" sz="3100" dirty="0" smtClean="0">
                <a:latin typeface="TH SarabunPSK" pitchFamily="34" charset="-34"/>
                <a:cs typeface="TH SarabunPSK" pitchFamily="34" charset="-34"/>
              </a:rPr>
              <a:t>แผนภูมิที่  </a:t>
            </a:r>
            <a:r>
              <a:rPr lang="en-US" sz="3100" dirty="0" smtClean="0">
                <a:latin typeface="TH SarabunPSK" pitchFamily="34" charset="-34"/>
                <a:cs typeface="TH SarabunPSK" pitchFamily="34" charset="-34"/>
              </a:rPr>
              <a:t>1   </a:t>
            </a:r>
            <a:r>
              <a:rPr lang="th-TH" sz="3100" dirty="0" err="1" smtClean="0">
                <a:latin typeface="TH SarabunPSK" pitchFamily="34" charset="-34"/>
                <a:cs typeface="TH SarabunPSK" pitchFamily="34" charset="-34"/>
              </a:rPr>
              <a:t>แสดงปิ</a:t>
            </a:r>
            <a:r>
              <a:rPr lang="th-TH" sz="3100" dirty="0" smtClean="0">
                <a:latin typeface="TH SarabunPSK" pitchFamily="34" charset="-34"/>
                <a:cs typeface="TH SarabunPSK" pitchFamily="34" charset="-34"/>
              </a:rPr>
              <a:t>ระมิดประชากร รพ</a:t>
            </a:r>
            <a:r>
              <a:rPr lang="en-US" sz="3100" dirty="0" smtClean="0"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3100" dirty="0" smtClean="0">
                <a:latin typeface="TH SarabunPSK" pitchFamily="34" charset="-34"/>
                <a:cs typeface="TH SarabunPSK" pitchFamily="34" charset="-34"/>
              </a:rPr>
              <a:t>สต</a:t>
            </a:r>
            <a:r>
              <a:rPr lang="en-US" sz="3100" dirty="0" smtClean="0"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3100" dirty="0" smtClean="0">
                <a:latin typeface="TH SarabunPSK" pitchFamily="34" charset="-34"/>
                <a:cs typeface="TH SarabunPSK" pitchFamily="34" charset="-34"/>
              </a:rPr>
              <a:t>บ้านจันดุมตามกลุ่มอายุ</a:t>
            </a:r>
            <a:r>
              <a:rPr lang="en-US" dirty="0" smtClean="0"/>
              <a:t/>
            </a:r>
            <a:br>
              <a:rPr lang="en-US" dirty="0" smtClean="0"/>
            </a:br>
            <a:endParaRPr lang="th-TH" dirty="0"/>
          </a:p>
        </p:txBody>
      </p:sp>
      <p:sp>
        <p:nvSpPr>
          <p:cNvPr id="22531" name="TextBox 4"/>
          <p:cNvSpPr txBox="1">
            <a:spLocks noChangeArrowheads="1"/>
          </p:cNvSpPr>
          <p:nvPr/>
        </p:nvSpPr>
        <p:spPr bwMode="auto">
          <a:xfrm>
            <a:off x="1066800" y="6248400"/>
            <a:ext cx="5505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2400" b="1">
                <a:latin typeface="TH SarabunPSK" pitchFamily="34" charset="-34"/>
                <a:cs typeface="TH SarabunPSK" pitchFamily="34" charset="-34"/>
              </a:rPr>
              <a:t>ที่มา</a:t>
            </a:r>
            <a:r>
              <a:rPr lang="en-US" altLang="th-TH" sz="2400" b="1">
                <a:latin typeface="TH SarabunPSK" pitchFamily="34" charset="-34"/>
                <a:cs typeface="TH SarabunPSK" pitchFamily="34" charset="-34"/>
              </a:rPr>
              <a:t> : </a:t>
            </a:r>
            <a:r>
              <a:rPr lang="th-TH" altLang="th-TH" sz="2400" b="1">
                <a:latin typeface="TH SarabunPSK" pitchFamily="34" charset="-34"/>
                <a:cs typeface="TH SarabunPSK" pitchFamily="34" charset="-34"/>
              </a:rPr>
              <a:t>ฐานข้อมูล </a:t>
            </a:r>
            <a:r>
              <a:rPr lang="en-US" altLang="th-TH" sz="2400" b="1">
                <a:latin typeface="TH SarabunPSK" pitchFamily="34" charset="-34"/>
                <a:cs typeface="TH SarabunPSK" pitchFamily="34" charset="-34"/>
              </a:rPr>
              <a:t>HOS -xp PCU</a:t>
            </a:r>
            <a:r>
              <a:rPr lang="th-TH" altLang="th-TH" sz="2400" b="1">
                <a:latin typeface="TH SarabunPSK" pitchFamily="34" charset="-34"/>
                <a:cs typeface="TH SarabunPSK" pitchFamily="34" charset="-34"/>
              </a:rPr>
              <a:t> วันที่ </a:t>
            </a:r>
            <a:r>
              <a:rPr lang="en-US" altLang="th-TH" sz="2400" b="1">
                <a:latin typeface="TH SarabunPSK" pitchFamily="34" charset="-34"/>
                <a:cs typeface="TH SarabunPSK" pitchFamily="34" charset="-34"/>
              </a:rPr>
              <a:t>9 </a:t>
            </a:r>
            <a:r>
              <a:rPr lang="th-TH" altLang="th-TH" sz="2400" b="1">
                <a:latin typeface="TH SarabunPSK" pitchFamily="34" charset="-34"/>
                <a:cs typeface="TH SarabunPSK" pitchFamily="34" charset="-34"/>
              </a:rPr>
              <a:t>กุมภาพันธ์ </a:t>
            </a:r>
            <a:r>
              <a:rPr lang="en-US" altLang="th-TH" sz="2400" b="1">
                <a:latin typeface="TH SarabunPSK" pitchFamily="34" charset="-34"/>
                <a:cs typeface="TH SarabunPSK" pitchFamily="34" charset="-34"/>
              </a:rPr>
              <a:t>2561</a:t>
            </a:r>
            <a:endParaRPr lang="th-TH" altLang="th-TH" sz="2400" b="1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2532" name="รูปภาพ 2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8" r="51247" b="10962"/>
          <a:stretch>
            <a:fillRect/>
          </a:stretch>
        </p:blipFill>
        <p:spPr>
          <a:xfrm>
            <a:off x="395288" y="1052513"/>
            <a:ext cx="8497887" cy="5113337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1619250" y="274638"/>
            <a:ext cx="7067550" cy="1143000"/>
          </a:xfrm>
        </p:spPr>
        <p:txBody>
          <a:bodyPr/>
          <a:lstStyle/>
          <a:p>
            <a:pPr eaLnBrk="1" hangingPunct="1"/>
            <a:r>
              <a:rPr lang="th-TH" altLang="th-TH" sz="6000" b="1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อาชีพ</a:t>
            </a:r>
          </a:p>
        </p:txBody>
      </p:sp>
      <p:graphicFrame>
        <p:nvGraphicFramePr>
          <p:cNvPr id="2" name="แผนภูมิ 1"/>
          <p:cNvGraphicFramePr>
            <a:graphicFrameLocks/>
          </p:cNvGraphicFramePr>
          <p:nvPr/>
        </p:nvGraphicFramePr>
        <p:xfrm>
          <a:off x="1524000" y="1397000"/>
          <a:ext cx="7151688" cy="4911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th-TH" sz="6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ภาษาสื่อสาร</a:t>
            </a:r>
            <a:endParaRPr lang="th-TH" sz="6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5" name="ไดอะแกรม 4"/>
          <p:cNvGraphicFramePr/>
          <p:nvPr/>
        </p:nvGraphicFramePr>
        <p:xfrm>
          <a:off x="1295400" y="2743200"/>
          <a:ext cx="7239000" cy="327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556" name="TextBox 6"/>
          <p:cNvSpPr txBox="1">
            <a:spLocks noChangeArrowheads="1"/>
          </p:cNvSpPr>
          <p:nvPr/>
        </p:nvSpPr>
        <p:spPr bwMode="auto">
          <a:xfrm>
            <a:off x="2133600" y="1371600"/>
            <a:ext cx="6248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buFontTx/>
              <a:buChar char="-"/>
            </a:pPr>
            <a:r>
              <a:rPr lang="th-TH" altLang="th-TH" sz="3600" b="1">
                <a:latin typeface="TH SarabunPSK" pitchFamily="34" charset="-34"/>
                <a:cs typeface="TH SarabunPSK" pitchFamily="34" charset="-34"/>
              </a:rPr>
              <a:t>ภาษาไทยเป็นภาษากลางในการติดต่อราชการ</a:t>
            </a:r>
          </a:p>
          <a:p>
            <a:pPr eaLnBrk="1" hangingPunct="1">
              <a:buFontTx/>
              <a:buChar char="-"/>
            </a:pPr>
            <a:r>
              <a:rPr lang="th-TH" altLang="th-TH" sz="3600" b="1">
                <a:latin typeface="TH SarabunPSK" pitchFamily="34" charset="-34"/>
                <a:cs typeface="TH SarabunPSK" pitchFamily="34" charset="-34"/>
              </a:rPr>
              <a:t>ส่วนใหญ่ภาษาเขมร </a:t>
            </a:r>
            <a:r>
              <a:rPr lang="en-US" altLang="th-TH" sz="3600" b="1">
                <a:latin typeface="TH SarabunPSK" pitchFamily="34" charset="-34"/>
                <a:cs typeface="TH SarabunPSK" pitchFamily="34" charset="-34"/>
              </a:rPr>
              <a:t>8 </a:t>
            </a:r>
            <a:r>
              <a:rPr lang="th-TH" altLang="th-TH" sz="3600" b="1">
                <a:latin typeface="TH SarabunPSK" pitchFamily="34" charset="-34"/>
                <a:cs typeface="TH SarabunPSK" pitchFamily="34" charset="-34"/>
              </a:rPr>
              <a:t>หมู่บ้าน  ลาว </a:t>
            </a:r>
            <a:r>
              <a:rPr lang="en-US" altLang="th-TH" sz="3600" b="1">
                <a:latin typeface="TH SarabunPSK" pitchFamily="34" charset="-34"/>
                <a:cs typeface="TH SarabunPSK" pitchFamily="34" charset="-34"/>
              </a:rPr>
              <a:t>4 </a:t>
            </a:r>
            <a:r>
              <a:rPr lang="th-TH" altLang="th-TH" sz="3600" b="1">
                <a:latin typeface="TH SarabunPSK" pitchFamily="34" charset="-34"/>
                <a:cs typeface="TH SarabunPSK" pitchFamily="34" charset="-34"/>
              </a:rPr>
              <a:t>หมู่บ้าน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altLang="th-TH" smtClean="0"/>
          </a:p>
        </p:txBody>
      </p:sp>
      <p:sp>
        <p:nvSpPr>
          <p:cNvPr id="7171" name="ตัวยึดเนื้อหา 2"/>
          <p:cNvSpPr>
            <a:spLocks noGrp="1"/>
          </p:cNvSpPr>
          <p:nvPr>
            <p:ph idx="1"/>
          </p:nvPr>
        </p:nvSpPr>
        <p:spPr>
          <a:xfrm>
            <a:off x="539750" y="3284538"/>
            <a:ext cx="8712200" cy="2841625"/>
          </a:xfrm>
        </p:spPr>
        <p:txBody>
          <a:bodyPr/>
          <a:lstStyle/>
          <a:p>
            <a:r>
              <a:rPr lang="th-TH" altLang="th-TH" b="1" smtClean="0">
                <a:latin typeface="TH SarabunPSK" pitchFamily="34" charset="-34"/>
                <a:cs typeface="TH SarabunPSK" pitchFamily="34" charset="-34"/>
              </a:rPr>
              <a:t>        โรงพยาบาลส่งเสริมสุขภาพตำบลจันดุม ตั้งอยู่ในเขตพื้นที่ หมู่ </a:t>
            </a:r>
            <a:r>
              <a:rPr lang="en-US" altLang="th-TH" b="1" smtClean="0"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th-TH" altLang="th-TH" b="1" smtClean="0">
                <a:latin typeface="TH SarabunPSK" pitchFamily="34" charset="-34"/>
                <a:cs typeface="TH SarabunPSK" pitchFamily="34" charset="-34"/>
              </a:rPr>
              <a:t>บ้านจันดุม ตำบลจันดุม อำเภอพลับพลาชัย จังหวัดบุรีรัมย์ เริ่มก่อสร้างเมื่อ พ</a:t>
            </a:r>
            <a:r>
              <a:rPr lang="en-US" altLang="th-TH" b="1" smtClean="0"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altLang="th-TH" b="1" smtClean="0">
                <a:latin typeface="TH SarabunPSK" pitchFamily="34" charset="-34"/>
                <a:cs typeface="TH SarabunPSK" pitchFamily="34" charset="-34"/>
              </a:rPr>
              <a:t>ศ</a:t>
            </a:r>
            <a:r>
              <a:rPr lang="en-US" altLang="th-TH" b="1" smtClean="0">
                <a:latin typeface="TH SarabunPSK" pitchFamily="34" charset="-34"/>
                <a:cs typeface="TH SarabunPSK" pitchFamily="34" charset="-34"/>
              </a:rPr>
              <a:t>. 2511 </a:t>
            </a:r>
            <a:r>
              <a:rPr lang="th-TH" altLang="th-TH" b="1" smtClean="0">
                <a:latin typeface="TH SarabunPSK" pitchFamily="34" charset="-34"/>
                <a:cs typeface="TH SarabunPSK" pitchFamily="34" charset="-34"/>
              </a:rPr>
              <a:t>มีเนื้อที่ </a:t>
            </a:r>
            <a:r>
              <a:rPr lang="en-US" altLang="th-TH" b="1" smtClean="0"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th-TH" altLang="th-TH" b="1" smtClean="0">
                <a:latin typeface="TH SarabunPSK" pitchFamily="34" charset="-34"/>
                <a:cs typeface="TH SarabunPSK" pitchFamily="34" charset="-34"/>
              </a:rPr>
              <a:t>ไร่ </a:t>
            </a:r>
            <a:r>
              <a:rPr lang="en-US" altLang="th-TH" b="1" smtClean="0">
                <a:latin typeface="TH SarabunPSK" pitchFamily="34" charset="-34"/>
                <a:cs typeface="TH SarabunPSK" pitchFamily="34" charset="-34"/>
              </a:rPr>
              <a:t>55 </a:t>
            </a:r>
            <a:r>
              <a:rPr lang="th-TH" altLang="th-TH" b="1" smtClean="0">
                <a:latin typeface="TH SarabunPSK" pitchFamily="34" charset="-34"/>
                <a:cs typeface="TH SarabunPSK" pitchFamily="34" charset="-34"/>
              </a:rPr>
              <a:t>ตารางวา ตั้งอยู่ทางทิศเหนืออำเภอพลับพลาชัยห่างจากอำเภอพลับพลาชัย </a:t>
            </a:r>
            <a:r>
              <a:rPr lang="en-US" altLang="th-TH" b="1" smtClean="0">
                <a:latin typeface="TH SarabunPSK" pitchFamily="34" charset="-34"/>
                <a:cs typeface="TH SarabunPSK" pitchFamily="34" charset="-34"/>
              </a:rPr>
              <a:t>7 </a:t>
            </a:r>
            <a:r>
              <a:rPr lang="th-TH" altLang="th-TH" b="1" smtClean="0">
                <a:latin typeface="TH SarabunPSK" pitchFamily="34" charset="-34"/>
                <a:cs typeface="TH SarabunPSK" pitchFamily="34" charset="-34"/>
              </a:rPr>
              <a:t>กิโลเมตร และห่างจากจังหวัดบุรีรัมย์ </a:t>
            </a:r>
            <a:r>
              <a:rPr lang="en-US" altLang="th-TH" b="1" smtClean="0">
                <a:latin typeface="TH SarabunPSK" pitchFamily="34" charset="-34"/>
                <a:cs typeface="TH SarabunPSK" pitchFamily="34" charset="-34"/>
              </a:rPr>
              <a:t>51 </a:t>
            </a:r>
            <a:r>
              <a:rPr lang="th-TH" altLang="th-TH" b="1" smtClean="0">
                <a:latin typeface="TH SarabunPSK" pitchFamily="34" charset="-34"/>
                <a:cs typeface="TH SarabunPSK" pitchFamily="34" charset="-34"/>
              </a:rPr>
              <a:t>กิโลเมตร</a:t>
            </a:r>
            <a:endParaRPr lang="en-US" altLang="th-TH" b="1" smtClean="0">
              <a:latin typeface="TH SarabunPSK" pitchFamily="34" charset="-34"/>
              <a:cs typeface="TH SarabunPSK" pitchFamily="34" charset="-34"/>
            </a:endParaRPr>
          </a:p>
          <a:p>
            <a:endParaRPr lang="th-TH" altLang="th-TH" smtClean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692275" y="274638"/>
            <a:ext cx="6994525" cy="1143000"/>
          </a:xfrm>
        </p:spPr>
        <p:txBody>
          <a:bodyPr/>
          <a:lstStyle/>
          <a:p>
            <a:pPr eaLnBrk="1" hangingPunct="1"/>
            <a:r>
              <a:rPr lang="th-TH" altLang="th-TH" sz="6000" b="1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หมู่บ้านและประชากร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67744" y="2276872"/>
          <a:ext cx="2088232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4572000" y="2276872"/>
          <a:ext cx="2160240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/>
          <p:cNvGraphicFramePr/>
          <p:nvPr/>
        </p:nvGraphicFramePr>
        <p:xfrm>
          <a:off x="6876256" y="2276872"/>
          <a:ext cx="201622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altLang="th-TH" sz="5400" b="1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ข้อมูลบุคลากร</a:t>
            </a:r>
          </a:p>
        </p:txBody>
      </p:sp>
      <p:pic>
        <p:nvPicPr>
          <p:cNvPr id="12295" name="Picture 7" descr="C:\Users\Admin\Desktop\รพ.สต\1359714092939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101075"/>
            <a:ext cx="1224136" cy="16321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Rounded Rectangle 7"/>
          <p:cNvSpPr/>
          <p:nvPr/>
        </p:nvSpPr>
        <p:spPr>
          <a:xfrm>
            <a:off x="3492500" y="3141663"/>
            <a:ext cx="2376488" cy="647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สุร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เกียรติ  คงประโคน</a:t>
            </a:r>
          </a:p>
          <a:p>
            <a:pPr algn="ctr">
              <a:defRPr/>
            </a:pP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ผอ.รพ.สต.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0" y="5876925"/>
            <a:ext cx="2051050" cy="647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นางภานุมาส  เทพรักษ์</a:t>
            </a:r>
            <a:endParaRPr lang="en-US" sz="20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>
              <a:defRPr/>
            </a:pP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พยาบาลวิชาชีพ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411413" y="5876925"/>
            <a:ext cx="2016125" cy="647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น.ส.ชญานิศ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  บูรณ์เจริญ</a:t>
            </a:r>
          </a:p>
          <a:p>
            <a:pPr algn="ctr">
              <a:defRPr/>
            </a:pP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จพ.สาธารณสุข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787900" y="5876925"/>
            <a:ext cx="1944688" cy="647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น.ส.อรพรรณ  สายแก้ว</a:t>
            </a:r>
          </a:p>
          <a:p>
            <a:pPr algn="ctr">
              <a:defRPr/>
            </a:pP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นักวิชาการสาธารณสุข</a:t>
            </a:r>
          </a:p>
        </p:txBody>
      </p:sp>
      <p:pic>
        <p:nvPicPr>
          <p:cNvPr id="11272" name="Picture 8" descr="G:\จนท. จันดุม\p_lam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1367320"/>
            <a:ext cx="1224136" cy="16296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274" name="Picture 10" descr="G:\จนท. จันดุม\หน่อย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7118" y="4077072"/>
            <a:ext cx="1250826" cy="16379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Rounded Rectangle 3"/>
          <p:cNvSpPr/>
          <p:nvPr/>
        </p:nvSpPr>
        <p:spPr>
          <a:xfrm>
            <a:off x="6877050" y="5876925"/>
            <a:ext cx="2266950" cy="647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น.ส.สุกัญญา </a:t>
            </a:r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จำนงค์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ประโคน</a:t>
            </a:r>
          </a:p>
          <a:p>
            <a:pPr algn="ctr">
              <a:defRPr/>
            </a:pPr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จพ.ทันต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สาธารณสุข</a:t>
            </a:r>
          </a:p>
        </p:txBody>
      </p:sp>
      <p:pic>
        <p:nvPicPr>
          <p:cNvPr id="14" name="รูปภาพ 13" descr="J:\รูป\10359553_10203283971569334_3828835415057089200_n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02048" y="4023256"/>
            <a:ext cx="1202400" cy="171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301" name="Picture 13" descr="C:\Users\Pachan\Desktop\33491846_1247680602032735_6267066667432411136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4077072"/>
            <a:ext cx="1331386" cy="17031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altLang="th-TH" sz="5400" b="1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ข้อมูลบุคลากร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348038" y="5445125"/>
            <a:ext cx="2016125" cy="647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เปลือ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มองศิริ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  <a:p>
            <a:pPr algn="ctr">
              <a:defRPr/>
            </a:pP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พนักงานทำความสะอาด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011863" y="3141663"/>
            <a:ext cx="2016125" cy="6492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นางบุญไข่  </a:t>
            </a:r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หงษ์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แก้ว</a:t>
            </a:r>
          </a:p>
          <a:p>
            <a:pPr algn="ctr">
              <a:defRPr/>
            </a:pP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ผู้ช่วยแพทย์แผนไทย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84213" y="3141663"/>
            <a:ext cx="2017712" cy="6492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นางบัวรื่น  ธนูศิลป์</a:t>
            </a:r>
          </a:p>
          <a:p>
            <a:pPr algn="ctr">
              <a:defRPr/>
            </a:pP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ผู้ช่วยเหลือคนไข้</a:t>
            </a:r>
          </a:p>
        </p:txBody>
      </p:sp>
      <p:pic>
        <p:nvPicPr>
          <p:cNvPr id="12296" name="Picture 8" descr="G:\จนท. จันดุม\เปลือ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3717032"/>
            <a:ext cx="1275850" cy="16561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298" name="Picture 10" descr="G:\จนท. จันดุม\บัวรื่น_副本.jpg"/>
          <p:cNvPicPr>
            <a:picLocks noChangeAspect="1" noChangeArrowheads="1"/>
          </p:cNvPicPr>
          <p:nvPr/>
        </p:nvPicPr>
        <p:blipFill>
          <a:blip r:embed="rId3" cstate="print"/>
          <a:srcRect r="7348"/>
          <a:stretch>
            <a:fillRect/>
          </a:stretch>
        </p:blipFill>
        <p:spPr bwMode="auto">
          <a:xfrm>
            <a:off x="1043608" y="1412776"/>
            <a:ext cx="1296144" cy="16836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299" name="Picture 11" descr="G:\จนท. จันดุม\บุญไข่.jpg"/>
          <p:cNvPicPr>
            <a:picLocks noChangeAspect="1" noChangeArrowheads="1"/>
          </p:cNvPicPr>
          <p:nvPr/>
        </p:nvPicPr>
        <p:blipFill>
          <a:blip r:embed="rId4" cstate="print"/>
          <a:srcRect l="7902" t="3613" r="13081"/>
          <a:stretch>
            <a:fillRect/>
          </a:stretch>
        </p:blipFill>
        <p:spPr bwMode="auto">
          <a:xfrm>
            <a:off x="6372200" y="1340768"/>
            <a:ext cx="1296144" cy="17290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ยึดเนื้อหา 4"/>
          <p:cNvSpPr>
            <a:spLocks noGrp="1"/>
          </p:cNvSpPr>
          <p:nvPr>
            <p:ph idx="1"/>
          </p:nvPr>
        </p:nvSpPr>
        <p:spPr>
          <a:xfrm>
            <a:off x="1011238" y="1903413"/>
            <a:ext cx="3200400" cy="390207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2400" b="1" dirty="0" err="1" smtClean="0">
                <a:latin typeface="TH SarabunPSK" pitchFamily="34" charset="-34"/>
                <a:cs typeface="TH SarabunPSK" pitchFamily="34" charset="-34"/>
              </a:rPr>
              <a:t>สุร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เกียรติ  คงประโคน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-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งานบริหารทั่วไป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-งานทรัพยากรบุคคล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-งานพัฒนาบุคลากร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-กลุ่มงานพัฒนาคุณภาพและรูปแบบบริการ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-กลุ่มงานนิติการ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-ประสานงานกับหน่วยบริการอื่นๆ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หมู่บ้านที่รับผิดชอบ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หมู่ที่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,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18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  <a:p>
            <a:pPr>
              <a:defRPr/>
            </a:pPr>
            <a:endParaRPr lang="th-TH" sz="20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524392"/>
            <a:ext cx="7848872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solidFill>
                  <a:prstClr val="white"/>
                </a:solidFill>
                <a:latin typeface="Angsana News" pitchFamily="18" charset="-34"/>
                <a:cs typeface="Angsana News" pitchFamily="18" charset="-34"/>
              </a:rPr>
              <a:t>การแบ่งหน้าที่รับผิดชอบของเจ้าหน้าที่ ประจำโรงพยาบาลส่งเสริมสุขภาพตำบลบ้านจันดุม</a:t>
            </a:r>
            <a:endParaRPr lang="en-US" sz="2400" dirty="0">
              <a:solidFill>
                <a:prstClr val="white"/>
              </a:solidFill>
              <a:latin typeface="Angsana News" pitchFamily="18" charset="-34"/>
              <a:cs typeface="Angsana News" pitchFamily="18" charset="-34"/>
            </a:endParaRPr>
          </a:p>
        </p:txBody>
      </p:sp>
      <p:sp>
        <p:nvSpPr>
          <p:cNvPr id="27654" name="TextBox 9"/>
          <p:cNvSpPr txBox="1">
            <a:spLocks noChangeArrowheads="1"/>
          </p:cNvSpPr>
          <p:nvPr/>
        </p:nvSpPr>
        <p:spPr bwMode="auto">
          <a:xfrm>
            <a:off x="5010150" y="4267200"/>
            <a:ext cx="35941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2000" b="1">
                <a:latin typeface="TH SarabunPSK" pitchFamily="34" charset="-34"/>
                <a:cs typeface="TH SarabunPSK" pitchFamily="34" charset="-34"/>
              </a:rPr>
              <a:t>นายสุรเกียรติ  คงประโคน</a:t>
            </a:r>
          </a:p>
          <a:p>
            <a:pPr algn="ctr" eaLnBrk="1" hangingPunct="1"/>
            <a:r>
              <a:rPr lang="th-TH" altLang="th-TH" sz="20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นักวิชาการสาธารณสุขชำนาญการ</a:t>
            </a:r>
          </a:p>
          <a:p>
            <a:pPr algn="ctr" eaLnBrk="1" hangingPunct="1"/>
            <a:r>
              <a:rPr lang="th-TH" altLang="th-TH" sz="20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ผู้อำนวยการโรงพยาบาลส่งเสริมสุขภาพตำบล</a:t>
            </a:r>
          </a:p>
          <a:p>
            <a:pPr eaLnBrk="1" hangingPunct="1"/>
            <a:endParaRPr lang="th-TH" altLang="th-TH" sz="180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6" name="Picture 8" descr="G:\จนท. จันดุม\p_lam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2420888"/>
            <a:ext cx="1224136" cy="16296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1042988" y="1790700"/>
            <a:ext cx="3529012" cy="19383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นางสาวภานุมาส  เทพรักษ์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  <a:p>
            <a:pPr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-กลุ่มงานควบคุม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โรคไม่ติดต่อ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>
              <a:defRPr/>
            </a:pP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รักษาพยาบาล</a:t>
            </a:r>
          </a:p>
          <a:p>
            <a:pPr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-งานอื่นๆที่ได้รับมอบหมาย</a:t>
            </a:r>
          </a:p>
          <a:p>
            <a:pPr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หมู่บ้านที่รับผิดชอบ หมู่ที่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6,10</a:t>
            </a:r>
          </a:p>
        </p:txBody>
      </p:sp>
      <p:sp>
        <p:nvSpPr>
          <p:cNvPr id="28675" name="TextBox 11"/>
          <p:cNvSpPr txBox="1">
            <a:spLocks noChangeArrowheads="1"/>
          </p:cNvSpPr>
          <p:nvPr/>
        </p:nvSpPr>
        <p:spPr bwMode="auto">
          <a:xfrm>
            <a:off x="4932363" y="3830638"/>
            <a:ext cx="35274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2000" b="1">
                <a:latin typeface="TH SarabunPSK" pitchFamily="34" charset="-34"/>
                <a:cs typeface="TH SarabunPSK" pitchFamily="34" charset="-34"/>
              </a:rPr>
              <a:t>นางสาวภานุมาส  เทพรักษ์</a:t>
            </a:r>
            <a:endParaRPr lang="en-US" altLang="th-TH" sz="2000">
              <a:latin typeface="TH SarabunPSK" pitchFamily="34" charset="-34"/>
              <a:cs typeface="TH SarabunPSK" pitchFamily="34" charset="-34"/>
            </a:endParaRPr>
          </a:p>
          <a:p>
            <a:pPr algn="ctr" eaLnBrk="1" hangingPunct="1"/>
            <a:r>
              <a:rPr lang="th-TH" altLang="th-TH" sz="2000" b="1">
                <a:latin typeface="TH SarabunPSK" pitchFamily="34" charset="-34"/>
                <a:cs typeface="TH SarabunPSK" pitchFamily="34" charset="-34"/>
              </a:rPr>
              <a:t>พยาบาลวิชาชีพปฏิบัติการ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2988" y="533400"/>
            <a:ext cx="7850187" cy="46196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solidFill>
                  <a:prstClr val="white"/>
                </a:solidFill>
                <a:latin typeface="Angsana News" pitchFamily="18" charset="-34"/>
                <a:cs typeface="Angsana News" pitchFamily="18" charset="-34"/>
              </a:rPr>
              <a:t>การแบ่งหน้าที่รับผิดชอบของเจ้าหน้าที่ ประจำโรงพยาบาลส่งเสริมสุขภาพตำบลบ้านจันดุม</a:t>
            </a:r>
            <a:endParaRPr lang="en-US" sz="2400" dirty="0">
              <a:solidFill>
                <a:prstClr val="white"/>
              </a:solidFill>
              <a:latin typeface="Angsana News" pitchFamily="18" charset="-34"/>
              <a:cs typeface="Angsana News" pitchFamily="18" charset="-34"/>
            </a:endParaRPr>
          </a:p>
        </p:txBody>
      </p:sp>
      <p:pic>
        <p:nvPicPr>
          <p:cNvPr id="7" name="Picture 13" descr="C:\Users\Pachan\Desktop\33491846_1247680602032735_626706666743241113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2132856"/>
            <a:ext cx="1331386" cy="17031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ยึดเนื้อหา 4"/>
          <p:cNvSpPr>
            <a:spLocks noGrp="1"/>
          </p:cNvSpPr>
          <p:nvPr>
            <p:ph idx="1"/>
          </p:nvPr>
        </p:nvSpPr>
        <p:spPr>
          <a:xfrm>
            <a:off x="990600" y="1981200"/>
            <a:ext cx="3322638" cy="303212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defRPr/>
            </a:pPr>
            <a:r>
              <a:rPr lang="th-TH" sz="2400" b="1" dirty="0" err="1" smtClean="0">
                <a:latin typeface="TH SarabunPSK" pitchFamily="34" charset="-34"/>
                <a:cs typeface="TH SarabunPSK" pitchFamily="34" charset="-34"/>
              </a:rPr>
              <a:t>น.ส.ชญานิศ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 บูรณ์เจริญ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-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กลุ่มงานส่งเสริมสุขภาพ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-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งาน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บริหารยาและเวชภัณฑ์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-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งาน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อื่นๆที่ได้รับ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มอบหมาย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หมู่บ้านที่รับผิดชอบ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หมู่ที่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2 ,3,14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403" y="500609"/>
            <a:ext cx="7848872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solidFill>
                  <a:prstClr val="white"/>
                </a:solidFill>
                <a:latin typeface="Angsana News" pitchFamily="18" charset="-34"/>
                <a:cs typeface="Angsana News" pitchFamily="18" charset="-34"/>
              </a:rPr>
              <a:t>การแบ่งหน้าที่รับผิดชอบของเจ้าหน้าที่ ประจำโรงพยาบาลส่งเสริมสุขภาพตำบลบ้านจันดุม</a:t>
            </a:r>
            <a:endParaRPr lang="en-US" sz="2400" dirty="0">
              <a:solidFill>
                <a:prstClr val="white"/>
              </a:solidFill>
              <a:latin typeface="Angsana News" pitchFamily="18" charset="-34"/>
              <a:cs typeface="Angsana News" pitchFamily="18" charset="-34"/>
            </a:endParaRPr>
          </a:p>
        </p:txBody>
      </p:sp>
      <p:sp>
        <p:nvSpPr>
          <p:cNvPr id="29702" name="TextBox 6"/>
          <p:cNvSpPr txBox="1">
            <a:spLocks noChangeArrowheads="1"/>
          </p:cNvSpPr>
          <p:nvPr/>
        </p:nvSpPr>
        <p:spPr bwMode="auto">
          <a:xfrm>
            <a:off x="4643438" y="4011613"/>
            <a:ext cx="3960812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2000" b="1">
                <a:latin typeface="TH SarabunPSK" pitchFamily="34" charset="-34"/>
                <a:cs typeface="TH SarabunPSK" pitchFamily="34" charset="-34"/>
              </a:rPr>
              <a:t>น.ส.ชญานิศ  บูรณ์เจริญ</a:t>
            </a:r>
          </a:p>
          <a:p>
            <a:pPr algn="ctr" eaLnBrk="1" hangingPunct="1"/>
            <a:r>
              <a:rPr lang="th-TH" altLang="th-TH" sz="2000" b="1">
                <a:latin typeface="TH SarabunPSK" pitchFamily="34" charset="-34"/>
                <a:cs typeface="TH SarabunPSK" pitchFamily="34" charset="-34"/>
              </a:rPr>
              <a:t>จพ.สาธารณสุขปฏิบัติงาน</a:t>
            </a:r>
          </a:p>
          <a:p>
            <a:pPr eaLnBrk="1" hangingPunct="1"/>
            <a:endParaRPr lang="th-TH" altLang="th-TH" sz="1800" b="1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8" name="Picture 10" descr="G:\จนท. จันดุม\หน่อย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2276872"/>
            <a:ext cx="1250826" cy="16379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ยึดเนื้อหา 4"/>
          <p:cNvSpPr>
            <a:spLocks noGrp="1"/>
          </p:cNvSpPr>
          <p:nvPr>
            <p:ph idx="1"/>
          </p:nvPr>
        </p:nvSpPr>
        <p:spPr>
          <a:xfrm>
            <a:off x="611188" y="1981200"/>
            <a:ext cx="4176712" cy="37512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น.ส.อรพรรณ  สายแก้ว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-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งาน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ควบคุมโรคติดต่อทั่วไป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-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กลุ่มงานพัฒนาคุณภาพและรูปแบบบริการ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กลุ่มงานอนามัยสิ่งแวดล้อมและอาชีวอนามัย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-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กลุ่มงานคุ้มครองผู้บริโภค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-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งาน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อื่นๆที่ได้รับ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มอบหมาย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หมู่บ้านที่รับผิดชอบ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หมู่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ที่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5,7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  <a:p>
            <a:pPr>
              <a:defRPr/>
            </a:pPr>
            <a:endParaRPr lang="th-TH" sz="20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403" y="500609"/>
            <a:ext cx="7848872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solidFill>
                  <a:prstClr val="white"/>
                </a:solidFill>
                <a:latin typeface="Angsana News" pitchFamily="18" charset="-34"/>
                <a:cs typeface="Angsana News" pitchFamily="18" charset="-34"/>
              </a:rPr>
              <a:t>การแบ่งหน้าที่รับผิดชอบของเจ้าหน้าที่ ประจำโรงพยาบาลส่งเสริมสุขภาพตำบลบ้านจันดุม</a:t>
            </a:r>
            <a:endParaRPr lang="en-US" sz="2400" dirty="0">
              <a:solidFill>
                <a:prstClr val="white"/>
              </a:solidFill>
              <a:latin typeface="Angsana News" pitchFamily="18" charset="-34"/>
              <a:cs typeface="Angsana News" pitchFamily="18" charset="-34"/>
            </a:endParaRPr>
          </a:p>
        </p:txBody>
      </p:sp>
      <p:sp>
        <p:nvSpPr>
          <p:cNvPr id="30726" name="TextBox 6"/>
          <p:cNvSpPr txBox="1">
            <a:spLocks noChangeArrowheads="1"/>
          </p:cNvSpPr>
          <p:nvPr/>
        </p:nvSpPr>
        <p:spPr bwMode="auto">
          <a:xfrm>
            <a:off x="4643438" y="4011613"/>
            <a:ext cx="3960812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2000" b="1">
                <a:latin typeface="TH SarabunPSK" pitchFamily="34" charset="-34"/>
                <a:cs typeface="TH SarabunPSK" pitchFamily="34" charset="-34"/>
              </a:rPr>
              <a:t>น.ส.อรพรรณ  สายแก้ว</a:t>
            </a:r>
          </a:p>
          <a:p>
            <a:pPr algn="ctr" eaLnBrk="1" hangingPunct="1"/>
            <a:r>
              <a:rPr lang="th-TH" altLang="th-TH" sz="2000" b="1">
                <a:latin typeface="TH SarabunPSK" pitchFamily="34" charset="-34"/>
                <a:cs typeface="TH SarabunPSK" pitchFamily="34" charset="-34"/>
              </a:rPr>
              <a:t>นักวิชาการสาธารณสุข</a:t>
            </a:r>
          </a:p>
          <a:p>
            <a:pPr eaLnBrk="1" hangingPunct="1"/>
            <a:endParaRPr lang="th-TH" altLang="th-TH" sz="1800" b="1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8" name="Picture 7" descr="C:\Users\Admin\Desktop\รพ.สต\1359714092939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2276872"/>
            <a:ext cx="1224136" cy="16321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ยึดเนื้อหา 4"/>
          <p:cNvSpPr>
            <a:spLocks noGrp="1"/>
          </p:cNvSpPr>
          <p:nvPr>
            <p:ph idx="1"/>
          </p:nvPr>
        </p:nvSpPr>
        <p:spPr>
          <a:xfrm>
            <a:off x="990600" y="1981200"/>
            <a:ext cx="3322638" cy="303212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น.ส.สุกัญญา </a:t>
            </a:r>
            <a:r>
              <a:rPr lang="th-TH" sz="2400" b="1" dirty="0" err="1" smtClean="0">
                <a:latin typeface="TH SarabunPSK" pitchFamily="34" charset="-34"/>
                <a:cs typeface="TH SarabunPSK" pitchFamily="34" charset="-34"/>
              </a:rPr>
              <a:t>จำนงค์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ประโคน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-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กลุ่มงานทันตะสาธารณและสื่อสารฯ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-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กลุ่มงานประกัน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-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งาน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อื่นๆที่ได้รับ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มอบหมาย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หมู่บ้านที่รับผิดชอบ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หมู่ที่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9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,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16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  <a:p>
            <a:pPr>
              <a:defRPr/>
            </a:pPr>
            <a:endParaRPr lang="th-TH" sz="20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403" y="500609"/>
            <a:ext cx="7848872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solidFill>
                  <a:prstClr val="white"/>
                </a:solidFill>
                <a:latin typeface="Angsana News" pitchFamily="18" charset="-34"/>
                <a:cs typeface="Angsana News" pitchFamily="18" charset="-34"/>
              </a:rPr>
              <a:t>การแบ่งหน้าที่รับผิดชอบของเจ้าหน้าที่ ประจำโรงพยาบาลส่งเสริมสุขภาพตำบลบ้านจันดุม</a:t>
            </a:r>
            <a:endParaRPr lang="en-US" sz="2400" dirty="0">
              <a:solidFill>
                <a:prstClr val="white"/>
              </a:solidFill>
              <a:latin typeface="Angsana News" pitchFamily="18" charset="-34"/>
              <a:cs typeface="Angsana News" pitchFamily="18" charset="-34"/>
            </a:endParaRPr>
          </a:p>
        </p:txBody>
      </p:sp>
      <p:sp>
        <p:nvSpPr>
          <p:cNvPr id="31750" name="TextBox 6"/>
          <p:cNvSpPr txBox="1">
            <a:spLocks noChangeArrowheads="1"/>
          </p:cNvSpPr>
          <p:nvPr/>
        </p:nvSpPr>
        <p:spPr bwMode="auto">
          <a:xfrm>
            <a:off x="4643438" y="4011613"/>
            <a:ext cx="39608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2000" b="1">
                <a:latin typeface="TH SarabunPSK" pitchFamily="34" charset="-34"/>
                <a:cs typeface="TH SarabunPSK" pitchFamily="34" charset="-34"/>
              </a:rPr>
              <a:t>น.ส.สุกัญญา จำนงค์ประโคน</a:t>
            </a:r>
          </a:p>
          <a:p>
            <a:pPr algn="ctr" eaLnBrk="1" hangingPunct="1"/>
            <a:r>
              <a:rPr lang="th-TH" altLang="th-TH" sz="2000" b="1">
                <a:latin typeface="TH SarabunPSK" pitchFamily="34" charset="-34"/>
                <a:cs typeface="TH SarabunPSK" pitchFamily="34" charset="-34"/>
              </a:rPr>
              <a:t>จพ.ทันตสาธารณสุข</a:t>
            </a:r>
          </a:p>
          <a:p>
            <a:pPr eaLnBrk="1" hangingPunct="1"/>
            <a:endParaRPr lang="th-TH" altLang="th-TH" sz="2000" b="1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8" name="รูปภาพ 7" descr="J:\รูป\10359553_10203283971569334_3828835415057089200_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2204864"/>
            <a:ext cx="1202400" cy="171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990600" y="116632"/>
            <a:ext cx="5029200" cy="1323439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endParaRPr lang="th-TH" altLang="zh-CN" sz="2400" b="1" dirty="0">
              <a:solidFill>
                <a:prstClr val="black"/>
              </a:solidFill>
              <a:latin typeface="Angsana New" pitchFamily="18" charset="-34"/>
              <a:ea typeface="Angsana New" pitchFamily="18" charset="-34"/>
              <a:cs typeface="Angsana New" pitchFamily="18" charset="-34"/>
            </a:endParaRPr>
          </a:p>
          <a:p>
            <a:pPr>
              <a:defRPr/>
            </a:pPr>
            <a:r>
              <a:rPr lang="th-TH" altLang="zh-CN" sz="3200" b="1" dirty="0">
                <a:solidFill>
                  <a:prstClr val="white"/>
                </a:solidFill>
                <a:latin typeface="Angsana New" pitchFamily="18" charset="-34"/>
                <a:ea typeface="Angsana New" pitchFamily="18" charset="-34"/>
                <a:cs typeface="Angsana New" pitchFamily="18" charset="-34"/>
              </a:rPr>
              <a:t>        ข้อมูลทรัพยากรด้านสาธารณสุข</a:t>
            </a:r>
            <a:endParaRPr lang="en-US" altLang="zh-CN" sz="3200" dirty="0">
              <a:solidFill>
                <a:prstClr val="white"/>
              </a:solidFill>
              <a:latin typeface="Angsana New" pitchFamily="18" charset="-34"/>
              <a:cs typeface="Angsana New" pitchFamily="18" charset="-34"/>
            </a:endParaRPr>
          </a:p>
          <a:p>
            <a:pPr eaLnBrk="0" hangingPunct="0">
              <a:defRPr/>
            </a:pPr>
            <a:r>
              <a:rPr lang="en-US" altLang="zh-CN" sz="24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	</a:t>
            </a:r>
            <a:endParaRPr lang="en-US" altLang="zh-CN" sz="24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2" name="ตาราง 1"/>
          <p:cNvGraphicFramePr>
            <a:graphicFrameLocks noGrp="1"/>
          </p:cNvGraphicFramePr>
          <p:nvPr/>
        </p:nvGraphicFramePr>
        <p:xfrm>
          <a:off x="34925" y="1484313"/>
          <a:ext cx="9074151" cy="5373688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482384"/>
                <a:gridCol w="2326933"/>
                <a:gridCol w="3312441"/>
                <a:gridCol w="864115"/>
                <a:gridCol w="766799"/>
                <a:gridCol w="1321479"/>
              </a:tblGrid>
              <a:tr h="12532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ชื่อ สกุล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ตำแหน่ง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ข้า</a:t>
                      </a:r>
                      <a:r>
                        <a:rPr lang="th-TH" sz="24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ราช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การ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h-TH" sz="2400" b="1" dirty="0" smtClean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ลูกจ้าง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สัดส่วนต่อจำนวนประชากร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70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kern="1200" dirty="0" smtClean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นาย</a:t>
                      </a:r>
                      <a:r>
                        <a:rPr lang="th-TH" sz="2400" b="1" kern="1200" dirty="0" err="1" smtClean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สุร</a:t>
                      </a:r>
                      <a:r>
                        <a:rPr lang="th-TH" sz="2400" b="1" kern="1200" dirty="0" smtClean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เกียรติ  คงประโคน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นักวิชาการสาธารณสุขชำนาญการ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/</a:t>
                      </a:r>
                      <a:endParaRPr lang="en-US" sz="2400" b="1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1:</a:t>
                      </a: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2,949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70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en-US" sz="2400" b="1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kern="1200" dirty="0" smtClean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นางภานุมาส  เทพรักษ์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พยาบาลวิชาชีพปฏิบัติการ</a:t>
                      </a:r>
                      <a:endParaRPr lang="en-US" sz="2400" b="1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/</a:t>
                      </a: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1:</a:t>
                      </a: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5,898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54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en-US" sz="2400" b="1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kern="1200" dirty="0" err="1" smtClean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นางสาวชญานิศ</a:t>
                      </a:r>
                      <a:r>
                        <a:rPr lang="th-TH" sz="2400" b="1" kern="1200" dirty="0" smtClean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 บูรณ์เจริญ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เจ้าพนักงาน</a:t>
                      </a:r>
                      <a:r>
                        <a:rPr lang="th-TH" sz="24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สาธารณสุขปฏิบัติงาน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/</a:t>
                      </a:r>
                      <a:endParaRPr lang="en-US" sz="2400" b="1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1:</a:t>
                      </a: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2,949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54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en-US" sz="2400" b="1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kern="1200" dirty="0" smtClean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นางสาวอรพรรณ  สายแก้ว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นักวิชาการสาธารณสุข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r>
                        <a:rPr lang="th-TH" sz="24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1:</a:t>
                      </a:r>
                      <a:r>
                        <a:rPr lang="en-US" sz="24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2,949</a:t>
                      </a:r>
                      <a:endParaRPr lang="en-US" sz="2400" b="1" dirty="0" smtClean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54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en-US" sz="2400" b="1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kern="1200" dirty="0" smtClean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นางสาวสุกัญญา  </a:t>
                      </a:r>
                      <a:r>
                        <a:rPr lang="th-TH" sz="2400" b="1" kern="1200" dirty="0" err="1" smtClean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จำนงค์</a:t>
                      </a:r>
                      <a:r>
                        <a:rPr lang="th-TH" sz="2400" b="1" kern="1200" dirty="0" smtClean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ประโคน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เจ้าพนักงาน</a:t>
                      </a:r>
                      <a:r>
                        <a:rPr lang="th-TH" sz="2400" b="1" dirty="0" err="1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ทันต</a:t>
                      </a:r>
                      <a:r>
                        <a:rPr lang="th-TH" sz="24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สาธารณสุข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/</a:t>
                      </a:r>
                      <a:endParaRPr lang="en-US" sz="2400" b="1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11</a:t>
                      </a:r>
                      <a:r>
                        <a:rPr lang="th-TH" sz="24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,</a:t>
                      </a:r>
                      <a:r>
                        <a:rPr lang="en-US" sz="24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842</a:t>
                      </a: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altLang="th-TH" smtClean="0"/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/>
        </p:nvGraphicFramePr>
        <p:xfrm>
          <a:off x="34925" y="1484313"/>
          <a:ext cx="9074151" cy="2671762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482384"/>
                <a:gridCol w="2326933"/>
                <a:gridCol w="3312441"/>
                <a:gridCol w="864115"/>
                <a:gridCol w="766799"/>
                <a:gridCol w="1321479"/>
              </a:tblGrid>
              <a:tr h="10973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ชื่อ สกุล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ตำแหน่ง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ข้า</a:t>
                      </a:r>
                      <a:r>
                        <a:rPr lang="th-TH" sz="24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ราช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การ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h-TH" sz="2400" b="1" dirty="0" smtClean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ลูกจ้าง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สัดส่วนต่อจำนวนประชากร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10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6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kern="1200" dirty="0" smtClean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นางบัวรื่น  ธนูศิลป์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kern="1200" dirty="0" smtClean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พนักงานผู้ช่วยเหลือคนไข้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/</a:t>
                      </a: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4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7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kern="1200" dirty="0" smtClean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นางบุญไข่  </a:t>
                      </a:r>
                      <a:r>
                        <a:rPr lang="th-TH" sz="2400" b="1" kern="1200" dirty="0" err="1" smtClean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หงษ์</a:t>
                      </a:r>
                      <a:r>
                        <a:rPr lang="th-TH" sz="2400" b="1" kern="1200" dirty="0" smtClean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แก้ว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kern="1200" dirty="0" smtClean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ผู้ช่วยแพทย์แผนไทย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r>
                        <a:rPr lang="en-US" sz="24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10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8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kern="1200" dirty="0" smtClean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นาย</a:t>
                      </a:r>
                      <a:r>
                        <a:rPr lang="th-TH" sz="2400" b="1" kern="1200" dirty="0" err="1" smtClean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เปลือ</a:t>
                      </a:r>
                      <a:r>
                        <a:rPr lang="th-TH" sz="2400" b="1" kern="1200" dirty="0" smtClean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 </a:t>
                      </a:r>
                      <a:r>
                        <a:rPr lang="th-TH" sz="2400" b="1" kern="1200" dirty="0" err="1" smtClean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มองศิริ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พนักงานทำความสะอาด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/</a:t>
                      </a: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>
          <a:xfrm>
            <a:off x="971600" y="116632"/>
            <a:ext cx="5112568" cy="1323439"/>
          </a:xfrm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endParaRPr lang="th-TH" altLang="zh-CN" sz="2400" b="1" dirty="0" smtClean="0">
              <a:solidFill>
                <a:prstClr val="black"/>
              </a:solidFill>
              <a:latin typeface="Angsana New" pitchFamily="18" charset="-34"/>
              <a:ea typeface="Angsana New" pitchFamily="18" charset="-34"/>
              <a:cs typeface="Angsana New" pitchFamily="18" charset="-34"/>
            </a:endParaRPr>
          </a:p>
          <a:p>
            <a:pPr>
              <a:defRPr/>
            </a:pPr>
            <a:r>
              <a:rPr lang="th-TH" altLang="zh-CN" sz="3200" b="1" dirty="0" smtClean="0">
                <a:solidFill>
                  <a:prstClr val="white"/>
                </a:solidFill>
                <a:latin typeface="Angsana New" pitchFamily="18" charset="-34"/>
                <a:ea typeface="Angsana New" pitchFamily="18" charset="-34"/>
                <a:cs typeface="Angsana New" pitchFamily="18" charset="-34"/>
              </a:rPr>
              <a:t>        ข้อมูลทรัพยากรด้านสาธารณสุข </a:t>
            </a:r>
            <a:r>
              <a:rPr lang="en-US" altLang="zh-CN" sz="3200" b="1" dirty="0" smtClean="0">
                <a:solidFill>
                  <a:prstClr val="white"/>
                </a:solidFill>
                <a:latin typeface="Angsana New" pitchFamily="18" charset="-34"/>
                <a:ea typeface="Angsana New" pitchFamily="18" charset="-34"/>
                <a:cs typeface="Angsana New" pitchFamily="18" charset="-34"/>
              </a:rPr>
              <a:t>(</a:t>
            </a:r>
            <a:r>
              <a:rPr lang="th-TH" altLang="zh-CN" sz="3200" b="1" dirty="0" smtClean="0">
                <a:solidFill>
                  <a:prstClr val="white"/>
                </a:solidFill>
                <a:latin typeface="Angsana New" pitchFamily="18" charset="-34"/>
                <a:ea typeface="Angsana New" pitchFamily="18" charset="-34"/>
                <a:cs typeface="Angsana New" pitchFamily="18" charset="-34"/>
              </a:rPr>
              <a:t>ต่อ</a:t>
            </a:r>
            <a:r>
              <a:rPr lang="en-US" altLang="zh-CN" sz="3200" b="1" dirty="0" smtClean="0">
                <a:solidFill>
                  <a:prstClr val="white"/>
                </a:solidFill>
                <a:latin typeface="Angsana New" pitchFamily="18" charset="-34"/>
                <a:ea typeface="Angsana New" pitchFamily="18" charset="-34"/>
                <a:cs typeface="Angsana New" pitchFamily="18" charset="-34"/>
              </a:rPr>
              <a:t>)</a:t>
            </a:r>
            <a:endParaRPr lang="en-US" altLang="zh-CN" sz="3200" dirty="0" smtClean="0">
              <a:solidFill>
                <a:prstClr val="white"/>
              </a:solidFill>
              <a:latin typeface="Angsana New" pitchFamily="18" charset="-34"/>
              <a:cs typeface="Angsana New" pitchFamily="18" charset="-34"/>
            </a:endParaRPr>
          </a:p>
          <a:p>
            <a:pPr>
              <a:defRPr/>
            </a:pPr>
            <a:r>
              <a:rPr lang="en-US" altLang="zh-CN" sz="2400" dirty="0" smtClean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	</a:t>
            </a:r>
            <a:endParaRPr lang="en-US" altLang="zh-CN" sz="2400" dirty="0" smtClean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/>
          <p:cNvSpPr>
            <a:spLocks noGrp="1"/>
          </p:cNvSpPr>
          <p:nvPr>
            <p:ph type="title"/>
          </p:nvPr>
        </p:nvSpPr>
        <p:spPr>
          <a:xfrm>
            <a:off x="1043608" y="274638"/>
            <a:ext cx="5616624" cy="1143000"/>
          </a:xfrm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th-TH" sz="6600" b="1" dirty="0" smtClean="0"/>
              <a:t>แผนที่จังหวัดบุรีรัมย์</a:t>
            </a:r>
            <a:endParaRPr lang="th-TH" sz="6600" b="1" dirty="0"/>
          </a:p>
        </p:txBody>
      </p:sp>
      <p:pic>
        <p:nvPicPr>
          <p:cNvPr id="1026" name="Picture 1" descr="map_Burir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1628775"/>
            <a:ext cx="4464050" cy="489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สามเหลี่ยมหน้าจั่ว 4"/>
          <p:cNvSpPr/>
          <p:nvPr/>
        </p:nvSpPr>
        <p:spPr>
          <a:xfrm rot="14016243">
            <a:off x="6238876" y="1681162"/>
            <a:ext cx="430212" cy="3471863"/>
          </a:xfrm>
          <a:prstGeom prst="triangl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50" y="228600"/>
            <a:ext cx="3308350" cy="661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1447800"/>
            <a:ext cx="6172200" cy="2054225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200" cap="none" dirty="0" err="1" smtClean="0">
                <a:solidFill>
                  <a:srgbClr val="7030A0"/>
                </a:solidFill>
                <a:latin typeface="TH SarabunPSK" pitchFamily="34" charset="-34"/>
                <a:ea typeface="+mn-ea"/>
                <a:cs typeface="TH SarabunPSK" pitchFamily="34" charset="-34"/>
              </a:rPr>
              <a:t>ข้อมูล</a:t>
            </a:r>
            <a:r>
              <a:rPr lang="th-TH" sz="7200" cap="none" dirty="0" smtClean="0">
                <a:solidFill>
                  <a:srgbClr val="7030A0"/>
                </a:solidFill>
                <a:latin typeface="TH SarabunPSK" pitchFamily="34" charset="-34"/>
                <a:ea typeface="+mn-ea"/>
                <a:cs typeface="TH SarabunPSK" pitchFamily="34" charset="-34"/>
              </a:rPr>
              <a:t>สถานะสุขภาพ</a:t>
            </a:r>
            <a:endParaRPr sz="7200" dirty="0">
              <a:solidFill>
                <a:srgbClr val="7030A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2883" name="Text Placeholder 4"/>
          <p:cNvSpPr>
            <a:spLocks noGrp="1"/>
          </p:cNvSpPr>
          <p:nvPr>
            <p:ph type="body" idx="1"/>
          </p:nvPr>
        </p:nvSpPr>
        <p:spPr>
          <a:xfrm>
            <a:off x="2362200" y="3886200"/>
            <a:ext cx="6629400" cy="838200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Wingdings"/>
              <a:buNone/>
              <a:defRPr/>
            </a:pPr>
            <a:r>
              <a:rPr sz="4000" b="1" dirty="0" err="1" smtClean="0">
                <a:solidFill>
                  <a:schemeClr val="accent6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โรงพยาบาลส่งเสริมสุขภาพตำบ</a:t>
            </a:r>
            <a:r>
              <a:rPr lang="th-TH" sz="4000" b="1" dirty="0" err="1" smtClean="0">
                <a:solidFill>
                  <a:schemeClr val="accent6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ลบ้าน</a:t>
            </a:r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จันดุม</a:t>
            </a:r>
            <a:endParaRPr sz="4000" b="1" dirty="0" smtClean="0">
              <a:solidFill>
                <a:schemeClr val="accent6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3" name="ตัวเชื่อมต่อตรง 2"/>
          <p:cNvCxnSpPr/>
          <p:nvPr/>
        </p:nvCxnSpPr>
        <p:spPr>
          <a:xfrm>
            <a:off x="2514600" y="3271044"/>
            <a:ext cx="5943600" cy="0"/>
          </a:xfrm>
          <a:prstGeom prst="line">
            <a:avLst/>
          </a:prstGeom>
          <a:ln w="38100"/>
          <a:effectLst>
            <a:reflection blurRad="6350" stA="50000" endA="275" endPos="400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altLang="th-TH" sz="6000" b="1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สาเหตุการป่วย</a:t>
            </a:r>
          </a:p>
        </p:txBody>
      </p:sp>
      <p:graphicFrame>
        <p:nvGraphicFramePr>
          <p:cNvPr id="2" name="แผนภูมิ 2"/>
          <p:cNvGraphicFramePr>
            <a:graphicFrameLocks/>
          </p:cNvGraphicFramePr>
          <p:nvPr/>
        </p:nvGraphicFramePr>
        <p:xfrm>
          <a:off x="1258888" y="1412875"/>
          <a:ext cx="7200900" cy="4624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539750" y="404813"/>
            <a:ext cx="8229600" cy="936625"/>
          </a:xfrm>
        </p:spPr>
        <p:txBody>
          <a:bodyPr/>
          <a:lstStyle/>
          <a:p>
            <a:pPr eaLnBrk="1" hangingPunct="1"/>
            <a:r>
              <a:rPr lang="th-TH" altLang="th-TH" sz="6000" b="1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ข้อมูลกลุ่มเป้าหมาย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763713" y="1484313"/>
          <a:ext cx="6624638" cy="47850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2319"/>
                <a:gridCol w="3312319"/>
              </a:tblGrid>
              <a:tr h="640000"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ข้อมูล</a:t>
                      </a:r>
                      <a:endParaRPr lang="th-TH" sz="36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9" marR="91439" marT="45705" marB="45705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จำนวน(คน)</a:t>
                      </a:r>
                      <a:endParaRPr lang="th-TH" sz="36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9" marR="91439" marT="45705" marB="45705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518091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หญิงตั้งครรภ์</a:t>
                      </a:r>
                      <a:endParaRPr lang="th-TH" sz="28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9" marR="91439" marT="45705" marB="45705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47</a:t>
                      </a:r>
                      <a:endParaRPr lang="th-TH" sz="28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9" marR="91439" marT="45705" marB="45705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18091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หญิงหลังคลอด</a:t>
                      </a:r>
                      <a:endParaRPr lang="th-TH" sz="28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9" marR="91439" marT="45705" marB="45705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14</a:t>
                      </a:r>
                      <a:endParaRPr lang="th-TH" sz="28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9" marR="91439" marT="45705" marB="45705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18091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เด็ก </a:t>
                      </a:r>
                      <a:r>
                        <a:rPr lang="en-US" sz="2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0-1 </a:t>
                      </a:r>
                      <a:r>
                        <a:rPr lang="th-TH" sz="2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ปี</a:t>
                      </a:r>
                      <a:endParaRPr lang="th-TH" sz="28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9" marR="91439" marT="45705" marB="45705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116</a:t>
                      </a:r>
                      <a:endParaRPr lang="th-TH" sz="28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9" marR="91439" marT="45705" marB="45705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180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เด็ก </a:t>
                      </a:r>
                      <a:r>
                        <a:rPr lang="en-US" sz="2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0-5 </a:t>
                      </a:r>
                      <a:r>
                        <a:rPr lang="th-TH" sz="2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ปี</a:t>
                      </a:r>
                    </a:p>
                  </a:txBody>
                  <a:tcPr marL="91439" marR="91439" marT="45705" marB="45705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431</a:t>
                      </a:r>
                      <a:endParaRPr lang="th-TH" sz="28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9" marR="91439" marT="45705" marB="45705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180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เด็ก </a:t>
                      </a:r>
                      <a:r>
                        <a:rPr lang="en-US" sz="2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1-6 </a:t>
                      </a:r>
                      <a:r>
                        <a:rPr lang="th-TH" sz="2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ปี</a:t>
                      </a:r>
                    </a:p>
                  </a:txBody>
                  <a:tcPr marL="91439" marR="91439" marT="45705" marB="45705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531</a:t>
                      </a:r>
                      <a:endParaRPr lang="th-TH" sz="28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9" marR="91439" marT="45705" marB="45705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18091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กลุ่ม</a:t>
                      </a:r>
                      <a:r>
                        <a:rPr lang="th-TH" sz="2800" b="1" baseline="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2800" b="1" baseline="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15 </a:t>
                      </a:r>
                      <a:r>
                        <a:rPr lang="th-TH" sz="2800" b="1" baseline="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ปี ขึ้นไป</a:t>
                      </a:r>
                      <a:endParaRPr lang="th-TH" sz="28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9" marR="91439" marT="45705" marB="45705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3145</a:t>
                      </a:r>
                      <a:endParaRPr lang="th-TH" sz="28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9" marR="91439" marT="45705" marB="45705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180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กลุ่ม</a:t>
                      </a:r>
                      <a:r>
                        <a:rPr lang="th-TH" sz="2800" b="1" baseline="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2800" b="1" baseline="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35 </a:t>
                      </a:r>
                      <a:r>
                        <a:rPr lang="th-TH" sz="2800" b="1" baseline="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ปี ขึ้นไป</a:t>
                      </a:r>
                      <a:endParaRPr lang="th-TH" sz="2800" b="1" dirty="0" smtClean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9" marR="91439" marT="45705" marB="45705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2433</a:t>
                      </a:r>
                      <a:endParaRPr lang="th-TH" sz="28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9" marR="91439" marT="45705" marB="45705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180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กลุ่ม</a:t>
                      </a:r>
                      <a:r>
                        <a:rPr lang="th-TH" sz="2800" b="1" baseline="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2800" b="1" baseline="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60 </a:t>
                      </a:r>
                      <a:r>
                        <a:rPr lang="th-TH" sz="2800" b="1" baseline="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ปี ขึ้นไป</a:t>
                      </a:r>
                      <a:endParaRPr lang="th-TH" sz="2800" b="1" dirty="0" smtClean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9" marR="91439" marT="45705" marB="45705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936</a:t>
                      </a:r>
                      <a:endParaRPr lang="th-TH" sz="28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9" marR="91439" marT="45705" marB="45705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1763713" y="274638"/>
            <a:ext cx="6923087" cy="1143000"/>
          </a:xfrm>
        </p:spPr>
        <p:txBody>
          <a:bodyPr/>
          <a:lstStyle/>
          <a:p>
            <a:pPr eaLnBrk="1" hangingPunct="1"/>
            <a:r>
              <a:rPr lang="th-TH" altLang="th-TH" sz="6000" b="1" smtClean="0">
                <a:solidFill>
                  <a:srgbClr val="0000FF"/>
                </a:solidFill>
              </a:rPr>
              <a:t>ข้อมูลผู้ป่วยโรคเรื้อรัง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763713" y="1773238"/>
          <a:ext cx="6815138" cy="42672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07569"/>
                <a:gridCol w="3407569"/>
              </a:tblGrid>
              <a:tr h="640083"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ข้อมูล</a:t>
                      </a:r>
                      <a:endParaRPr lang="th-TH" sz="36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4" marR="91434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จำนวน(คน)</a:t>
                      </a:r>
                      <a:endParaRPr lang="th-TH" sz="36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4" marR="91434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เบาหวาน</a:t>
                      </a:r>
                    </a:p>
                  </a:txBody>
                  <a:tcPr marL="91434" marR="91434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62</a:t>
                      </a:r>
                      <a:endParaRPr lang="th-TH" sz="28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4" marR="91434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ความดันโลหิตสูง</a:t>
                      </a:r>
                    </a:p>
                  </a:txBody>
                  <a:tcPr marL="91434" marR="91434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170</a:t>
                      </a:r>
                      <a:endParaRPr lang="th-TH" sz="28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4" marR="91434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เบาหวาน </a:t>
                      </a:r>
                      <a:r>
                        <a:rPr lang="en-US" sz="2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+</a:t>
                      </a:r>
                      <a:r>
                        <a:rPr lang="th-TH" sz="2800" b="1" baseline="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ความดันโลหิตสูง</a:t>
                      </a:r>
                      <a:endParaRPr lang="th-TH" sz="28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4" marR="91434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80</a:t>
                      </a:r>
                      <a:endParaRPr lang="th-TH" sz="28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4" marR="91434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ผู้พิการ</a:t>
                      </a:r>
                      <a:endParaRPr lang="th-TH" sz="28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4" marR="91434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204</a:t>
                      </a:r>
                      <a:endParaRPr lang="th-TH" sz="28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4" marR="91434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ผู้พิการทั่วไป</a:t>
                      </a:r>
                      <a:endParaRPr lang="th-TH" sz="28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4" marR="91434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189</a:t>
                      </a:r>
                      <a:endParaRPr lang="th-TH" sz="28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4" marR="91434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ผู้พิการต้องดูแลพิเศษ</a:t>
                      </a:r>
                      <a:endParaRPr lang="th-TH" sz="28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4" marR="91434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28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4" marR="91434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จิตเวช</a:t>
                      </a:r>
                      <a:endParaRPr lang="th-TH" sz="28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4" marR="91434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</a:t>
                      </a:r>
                      <a:endParaRPr lang="th-TH" sz="28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4" marR="91434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th-TH" b="1" smtClean="0">
                <a:solidFill>
                  <a:srgbClr val="0000FF"/>
                </a:solidFill>
              </a:rPr>
              <a:t>งานทันตสาธารณสุข</a:t>
            </a:r>
          </a:p>
        </p:txBody>
      </p:sp>
      <p:sp>
        <p:nvSpPr>
          <p:cNvPr id="37891" name="ตัวยึดเนื้อหา 2"/>
          <p:cNvSpPr>
            <a:spLocks noGrp="1"/>
          </p:cNvSpPr>
          <p:nvPr>
            <p:ph idx="1"/>
          </p:nvPr>
        </p:nvSpPr>
        <p:spPr>
          <a:xfrm>
            <a:off x="755650" y="1557338"/>
            <a:ext cx="8229600" cy="4525962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altLang="th-TH" b="1" smtClean="0">
                <a:latin typeface="Angsana News" pitchFamily="18" charset="-34"/>
                <a:cs typeface="Angsana News" pitchFamily="18" charset="-34"/>
              </a:rPr>
              <a:t>1.</a:t>
            </a:r>
            <a:r>
              <a:rPr lang="th-TH" altLang="th-TH" b="1" smtClean="0">
                <a:latin typeface="Angsana News" pitchFamily="18" charset="-34"/>
                <a:cs typeface="Angsana News" pitchFamily="18" charset="-34"/>
              </a:rPr>
              <a:t>งานส่งเสริมป้องกันตามกลุ่มเป้าหมาย</a:t>
            </a:r>
          </a:p>
          <a:p>
            <a:pPr>
              <a:buFont typeface="Arial" pitchFamily="34" charset="0"/>
              <a:buNone/>
            </a:pPr>
            <a:r>
              <a:rPr lang="en-US" altLang="th-TH" b="1" smtClean="0">
                <a:latin typeface="Angsana News" pitchFamily="18" charset="-34"/>
                <a:cs typeface="Angsana News" pitchFamily="18" charset="-34"/>
              </a:rPr>
              <a:t>2.</a:t>
            </a:r>
            <a:r>
              <a:rPr lang="th-TH" altLang="th-TH" b="1" smtClean="0">
                <a:latin typeface="Angsana News" pitchFamily="18" charset="-34"/>
                <a:cs typeface="Angsana News" pitchFamily="18" charset="-34"/>
              </a:rPr>
              <a:t>งานบริการทันตกรรม</a:t>
            </a:r>
          </a:p>
          <a:p>
            <a:pPr>
              <a:buFont typeface="Arial" pitchFamily="34" charset="0"/>
              <a:buNone/>
            </a:pPr>
            <a:r>
              <a:rPr lang="th-TH" altLang="th-TH" smtClean="0">
                <a:latin typeface="Angsana News" pitchFamily="18" charset="-34"/>
                <a:cs typeface="Angsana News" pitchFamily="18" charset="-34"/>
              </a:rPr>
              <a:t>    -ด้านทันตกรรมป้องกัน  ได้แก่ การเคลือบฟลูออไรด์วานิช  การเคลือบหลุมร่องฟัน  การขูดหินน้ำลาย</a:t>
            </a:r>
          </a:p>
          <a:p>
            <a:pPr>
              <a:buFont typeface="Arial" pitchFamily="34" charset="0"/>
              <a:buNone/>
            </a:pPr>
            <a:r>
              <a:rPr lang="th-TH" altLang="th-TH" smtClean="0">
                <a:latin typeface="Angsana News" pitchFamily="18" charset="-34"/>
                <a:cs typeface="Angsana News" pitchFamily="18" charset="-34"/>
              </a:rPr>
              <a:t>    -ด้านทันตกรรมบำบัด  ได้แก่ ตรวจวินิจฉัยแยกโรคในช่องปาก  ถอนฟันที่ง่าย  การอุดฟันที่ไม่ซับซ้อน</a:t>
            </a:r>
          </a:p>
          <a:p>
            <a:pPr>
              <a:buFont typeface="Arial" pitchFamily="34" charset="0"/>
              <a:buNone/>
            </a:pPr>
            <a:r>
              <a:rPr lang="th-TH" altLang="th-TH" smtClean="0">
                <a:latin typeface="Angsana News" pitchFamily="18" charset="-34"/>
                <a:cs typeface="Angsana News" pitchFamily="18" charset="-34"/>
              </a:rPr>
              <a:t>    -เป็นธุระการจัดส่งผู้ป่วย</a:t>
            </a:r>
          </a:p>
          <a:p>
            <a:pPr>
              <a:buFont typeface="Arial" pitchFamily="34" charset="0"/>
              <a:buNone/>
            </a:pPr>
            <a:r>
              <a:rPr lang="en-US" altLang="th-TH" b="1" smtClean="0">
                <a:latin typeface="Angsana News" pitchFamily="18" charset="-34"/>
                <a:cs typeface="Angsana News" pitchFamily="18" charset="-34"/>
              </a:rPr>
              <a:t>3.</a:t>
            </a:r>
            <a:r>
              <a:rPr lang="th-TH" altLang="th-TH" b="1" smtClean="0">
                <a:latin typeface="Angsana News" pitchFamily="18" charset="-34"/>
                <a:cs typeface="Angsana News" pitchFamily="18" charset="-34"/>
              </a:rPr>
              <a:t>งานบริการสาธารณสุขเชิงรุกและบูรณาการตามกลุ่มวัย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th-TH" smtClean="0"/>
              <a:t>อัตราการมารับบริการทางทันตกรรม</a:t>
            </a:r>
          </a:p>
        </p:txBody>
      </p:sp>
      <p:graphicFrame>
        <p:nvGraphicFramePr>
          <p:cNvPr id="3074" name="ตัวยึดเนื้อหา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9506968"/>
              </p:ext>
            </p:extLst>
          </p:nvPr>
        </p:nvGraphicFramePr>
        <p:xfrm>
          <a:off x="417513" y="1604963"/>
          <a:ext cx="8324850" cy="442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แผนภูมิ" r:id="rId3" imgW="8267749" imgH="4533804" progId="Excel.Chart.8">
                  <p:embed/>
                </p:oleObj>
              </mc:Choice>
              <mc:Fallback>
                <p:oleObj name="แผนภูมิ" r:id="rId3" imgW="8267749" imgH="4533804" progId="Excel.Chart.8">
                  <p:embed/>
                  <p:pic>
                    <p:nvPicPr>
                      <p:cNvPr id="0" name="ตัวยึดเนื้อหา 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513" y="1604963"/>
                        <a:ext cx="8324850" cy="4427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th-TH" b="1" smtClean="0">
                <a:solidFill>
                  <a:srgbClr val="0000FF"/>
                </a:solidFill>
              </a:rPr>
              <a:t>ของขวัญผู้สูงอายุ ปี </a:t>
            </a:r>
            <a:r>
              <a:rPr lang="en-US" altLang="th-TH" b="1" smtClean="0">
                <a:solidFill>
                  <a:srgbClr val="0000FF"/>
                </a:solidFill>
                <a:latin typeface="Angsana News" pitchFamily="18" charset="-34"/>
                <a:cs typeface="Angsana News" pitchFamily="18" charset="-34"/>
              </a:rPr>
              <a:t>2560</a:t>
            </a:r>
            <a:endParaRPr lang="th-TH" altLang="th-TH" smtClean="0"/>
          </a:p>
        </p:txBody>
      </p:sp>
      <p:sp>
        <p:nvSpPr>
          <p:cNvPr id="38915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pitchFamily="34" charset="0"/>
              <a:buNone/>
            </a:pPr>
            <a:r>
              <a:rPr lang="th-TH" altLang="th-TH" b="1" smtClean="0">
                <a:latin typeface="Angsana News" pitchFamily="18" charset="-34"/>
                <a:cs typeface="Angsana News" pitchFamily="18" charset="-34"/>
              </a:rPr>
              <a:t>เป้าหมายที่ได้รับจัดสรร  จำนวน </a:t>
            </a:r>
            <a:r>
              <a:rPr lang="en-US" altLang="th-TH" b="1" smtClean="0">
                <a:latin typeface="Angsana News" pitchFamily="18" charset="-34"/>
                <a:cs typeface="Angsana News" pitchFamily="18" charset="-34"/>
              </a:rPr>
              <a:t>200 </a:t>
            </a:r>
            <a:r>
              <a:rPr lang="th-TH" altLang="th-TH" b="1" smtClean="0">
                <a:latin typeface="Angsana News" pitchFamily="18" charset="-34"/>
                <a:cs typeface="Angsana News" pitchFamily="18" charset="-34"/>
              </a:rPr>
              <a:t>คน</a:t>
            </a:r>
          </a:p>
          <a:p>
            <a:pPr>
              <a:buFont typeface="Arial" pitchFamily="34" charset="0"/>
              <a:buNone/>
            </a:pPr>
            <a:endParaRPr lang="th-TH" altLang="th-TH" smtClean="0"/>
          </a:p>
          <a:p>
            <a:pPr>
              <a:buFont typeface="Arial" pitchFamily="34" charset="0"/>
              <a:buNone/>
            </a:pPr>
            <a:endParaRPr lang="th-TH" altLang="th-TH" smtClean="0"/>
          </a:p>
          <a:p>
            <a:pPr>
              <a:buFont typeface="Arial" pitchFamily="34" charset="0"/>
              <a:buNone/>
            </a:pPr>
            <a:endParaRPr lang="th-TH" altLang="th-TH" smtClean="0"/>
          </a:p>
          <a:p>
            <a:pPr>
              <a:buFont typeface="Arial" pitchFamily="34" charset="0"/>
              <a:buNone/>
            </a:pPr>
            <a:endParaRPr lang="th-TH" altLang="th-TH" smtClean="0"/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/>
        </p:nvGraphicFramePr>
        <p:xfrm>
          <a:off x="1187450" y="2276475"/>
          <a:ext cx="6984999" cy="39147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9573"/>
                <a:gridCol w="1732713"/>
                <a:gridCol w="1732713"/>
              </a:tblGrid>
              <a:tr h="559254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Angsana News" pitchFamily="18" charset="-34"/>
                          <a:cs typeface="Angsana News" pitchFamily="18" charset="-34"/>
                        </a:rPr>
                        <a:t>การบริการ</a:t>
                      </a:r>
                      <a:endParaRPr lang="th-TH" sz="2800" dirty="0">
                        <a:latin typeface="Angsana News" pitchFamily="18" charset="-34"/>
                        <a:cs typeface="Angsana News" pitchFamily="18" charset="-34"/>
                      </a:endParaRPr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Angsana News" pitchFamily="18" charset="-34"/>
                          <a:cs typeface="Angsana News" pitchFamily="18" charset="-34"/>
                        </a:rPr>
                        <a:t>จำนวน(คน)</a:t>
                      </a:r>
                      <a:endParaRPr lang="th-TH" sz="2800" dirty="0">
                        <a:latin typeface="Angsana News" pitchFamily="18" charset="-34"/>
                        <a:cs typeface="Angsana News" pitchFamily="18" charset="-34"/>
                      </a:endParaRPr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Angsana News" pitchFamily="18" charset="-34"/>
                          <a:cs typeface="Angsana News" pitchFamily="18" charset="-34"/>
                        </a:rPr>
                        <a:t>ผลงาน(คน)</a:t>
                      </a:r>
                      <a:endParaRPr lang="th-TH" sz="2800" dirty="0">
                        <a:latin typeface="Angsana News" pitchFamily="18" charset="-34"/>
                        <a:cs typeface="Angsana News" pitchFamily="18" charset="-34"/>
                      </a:endParaRPr>
                    </a:p>
                  </a:txBody>
                  <a:tcPr marL="91443" marR="91443" marT="45716" marB="45716"/>
                </a:tc>
              </a:tr>
              <a:tr h="559254">
                <a:tc>
                  <a:txBody>
                    <a:bodyPr/>
                    <a:lstStyle/>
                    <a:p>
                      <a:r>
                        <a:rPr lang="th-TH" sz="2800" dirty="0" smtClean="0">
                          <a:latin typeface="Angsana News" pitchFamily="18" charset="-34"/>
                          <a:cs typeface="Angsana News" pitchFamily="18" charset="-34"/>
                        </a:rPr>
                        <a:t>ตรวจคัดกรองผู้สูงอายุ </a:t>
                      </a:r>
                      <a:endParaRPr lang="th-TH" sz="2800" dirty="0">
                        <a:latin typeface="Angsana News" pitchFamily="18" charset="-34"/>
                        <a:cs typeface="Angsana News" pitchFamily="18" charset="-34"/>
                      </a:endParaRPr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ngsana News" pitchFamily="18" charset="-34"/>
                          <a:cs typeface="Angsana News" pitchFamily="18" charset="-34"/>
                        </a:rPr>
                        <a:t>225</a:t>
                      </a:r>
                      <a:endParaRPr lang="th-TH" sz="2800" b="1" dirty="0">
                        <a:latin typeface="Angsana News" pitchFamily="18" charset="-34"/>
                        <a:cs typeface="Angsana News" pitchFamily="18" charset="-34"/>
                      </a:endParaRPr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ngsana News" pitchFamily="18" charset="-34"/>
                          <a:cs typeface="Angsana News" pitchFamily="18" charset="-34"/>
                        </a:rPr>
                        <a:t>225</a:t>
                      </a:r>
                      <a:endParaRPr lang="th-TH" sz="2800" b="1" dirty="0">
                        <a:latin typeface="Angsana News" pitchFamily="18" charset="-34"/>
                        <a:cs typeface="Angsana News" pitchFamily="18" charset="-34"/>
                      </a:endParaRPr>
                    </a:p>
                  </a:txBody>
                  <a:tcPr marL="91443" marR="91443" marT="45716" marB="45716"/>
                </a:tc>
              </a:tr>
              <a:tr h="559254">
                <a:tc>
                  <a:txBody>
                    <a:bodyPr/>
                    <a:lstStyle/>
                    <a:p>
                      <a:r>
                        <a:rPr lang="th-TH" sz="2800" dirty="0" smtClean="0">
                          <a:latin typeface="Angsana News" pitchFamily="18" charset="-34"/>
                          <a:cs typeface="Angsana News" pitchFamily="18" charset="-34"/>
                        </a:rPr>
                        <a:t>ตรวจคัดกรองตาต้อกระจก </a:t>
                      </a:r>
                      <a:endParaRPr lang="th-TH" sz="2800" dirty="0">
                        <a:latin typeface="Angsana News" pitchFamily="18" charset="-34"/>
                        <a:cs typeface="Angsana News" pitchFamily="18" charset="-34"/>
                      </a:endParaRPr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ngsana News" pitchFamily="18" charset="-34"/>
                          <a:cs typeface="Angsana News" pitchFamily="18" charset="-34"/>
                        </a:rPr>
                        <a:t>225</a:t>
                      </a:r>
                      <a:endParaRPr lang="th-TH" sz="2800" b="1" dirty="0">
                        <a:latin typeface="Angsana News" pitchFamily="18" charset="-34"/>
                        <a:cs typeface="Angsana News" pitchFamily="18" charset="-34"/>
                      </a:endParaRPr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ngsana News" pitchFamily="18" charset="-34"/>
                          <a:cs typeface="Angsana News" pitchFamily="18" charset="-34"/>
                        </a:rPr>
                        <a:t>225</a:t>
                      </a:r>
                      <a:endParaRPr lang="th-TH" sz="2800" b="1" dirty="0">
                        <a:latin typeface="Angsana News" pitchFamily="18" charset="-34"/>
                        <a:cs typeface="Angsana News" pitchFamily="18" charset="-34"/>
                      </a:endParaRPr>
                    </a:p>
                  </a:txBody>
                  <a:tcPr marL="91443" marR="91443" marT="45716" marB="45716"/>
                </a:tc>
              </a:tr>
              <a:tr h="559254">
                <a:tc>
                  <a:txBody>
                    <a:bodyPr/>
                    <a:lstStyle/>
                    <a:p>
                      <a:r>
                        <a:rPr lang="th-TH" sz="2800" dirty="0" smtClean="0">
                          <a:latin typeface="Angsana News" pitchFamily="18" charset="-34"/>
                          <a:cs typeface="Angsana News" pitchFamily="18" charset="-34"/>
                        </a:rPr>
                        <a:t>ตรวจสุขภาพช่องปาก </a:t>
                      </a:r>
                      <a:endParaRPr lang="th-TH" sz="2800" dirty="0">
                        <a:latin typeface="Angsana News" pitchFamily="18" charset="-34"/>
                        <a:cs typeface="Angsana News" pitchFamily="18" charset="-34"/>
                      </a:endParaRPr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ngsana News" pitchFamily="18" charset="-34"/>
                          <a:cs typeface="Angsana News" pitchFamily="18" charset="-34"/>
                        </a:rPr>
                        <a:t>225</a:t>
                      </a:r>
                      <a:endParaRPr lang="th-TH" sz="2800" b="1" dirty="0">
                        <a:latin typeface="Angsana News" pitchFamily="18" charset="-34"/>
                        <a:cs typeface="Angsana News" pitchFamily="18" charset="-34"/>
                      </a:endParaRPr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ngsana News" pitchFamily="18" charset="-34"/>
                          <a:cs typeface="Angsana News" pitchFamily="18" charset="-34"/>
                        </a:rPr>
                        <a:t>225</a:t>
                      </a:r>
                      <a:endParaRPr lang="th-TH" sz="2800" b="1" dirty="0">
                        <a:latin typeface="Angsana News" pitchFamily="18" charset="-34"/>
                        <a:cs typeface="Angsana News" pitchFamily="18" charset="-34"/>
                      </a:endParaRPr>
                    </a:p>
                  </a:txBody>
                  <a:tcPr marL="91443" marR="91443" marT="45716" marB="45716"/>
                </a:tc>
              </a:tr>
              <a:tr h="559254">
                <a:tc>
                  <a:txBody>
                    <a:bodyPr/>
                    <a:lstStyle/>
                    <a:p>
                      <a:r>
                        <a:rPr lang="th-TH" sz="2800" dirty="0" smtClean="0">
                          <a:latin typeface="Angsana News" pitchFamily="18" charset="-34"/>
                          <a:cs typeface="Angsana News" pitchFamily="18" charset="-34"/>
                        </a:rPr>
                        <a:t>วัคซีน คอตีบ บาดทะยัก</a:t>
                      </a:r>
                      <a:endParaRPr lang="th-TH" sz="2800" dirty="0">
                        <a:latin typeface="Angsana News" pitchFamily="18" charset="-34"/>
                        <a:cs typeface="Angsana News" pitchFamily="18" charset="-34"/>
                      </a:endParaRPr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ngsana News" pitchFamily="18" charset="-34"/>
                          <a:cs typeface="Angsana News" pitchFamily="18" charset="-34"/>
                        </a:rPr>
                        <a:t>852</a:t>
                      </a:r>
                      <a:endParaRPr lang="th-TH" sz="2800" b="1" dirty="0">
                        <a:latin typeface="Angsana News" pitchFamily="18" charset="-34"/>
                        <a:cs typeface="Angsana News" pitchFamily="18" charset="-34"/>
                      </a:endParaRPr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ngsana News" pitchFamily="18" charset="-34"/>
                          <a:cs typeface="Angsana News" pitchFamily="18" charset="-34"/>
                        </a:rPr>
                        <a:t>776</a:t>
                      </a:r>
                      <a:endParaRPr lang="th-TH" sz="2800" b="1" dirty="0">
                        <a:latin typeface="Angsana News" pitchFamily="18" charset="-34"/>
                        <a:cs typeface="Angsana News" pitchFamily="18" charset="-34"/>
                      </a:endParaRPr>
                    </a:p>
                  </a:txBody>
                  <a:tcPr marL="91443" marR="91443" marT="45716" marB="45716"/>
                </a:tc>
              </a:tr>
              <a:tr h="559254">
                <a:tc>
                  <a:txBody>
                    <a:bodyPr/>
                    <a:lstStyle/>
                    <a:p>
                      <a:r>
                        <a:rPr lang="th-TH" sz="2800" dirty="0" smtClean="0">
                          <a:latin typeface="Angsana News" pitchFamily="18" charset="-34"/>
                          <a:cs typeface="Angsana News" pitchFamily="18" charset="-34"/>
                        </a:rPr>
                        <a:t>ดูแลผู้ป่วยระยะสุดท้าย</a:t>
                      </a:r>
                      <a:endParaRPr lang="th-TH" sz="2800" dirty="0">
                        <a:latin typeface="Angsana News" pitchFamily="18" charset="-34"/>
                        <a:cs typeface="Angsana News" pitchFamily="18" charset="-34"/>
                      </a:endParaRPr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Angsana News" pitchFamily="18" charset="-34"/>
                          <a:cs typeface="Angsana News" pitchFamily="18" charset="-34"/>
                        </a:rPr>
                        <a:t>-</a:t>
                      </a:r>
                      <a:endParaRPr lang="th-TH" sz="2800" b="1" dirty="0">
                        <a:latin typeface="Angsana News" pitchFamily="18" charset="-34"/>
                        <a:cs typeface="Angsana News" pitchFamily="18" charset="-34"/>
                      </a:endParaRPr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ngsana News" pitchFamily="18" charset="-34"/>
                          <a:cs typeface="Angsana News" pitchFamily="18" charset="-34"/>
                        </a:rPr>
                        <a:t>-</a:t>
                      </a:r>
                      <a:endParaRPr lang="th-TH" sz="2800" b="1" dirty="0">
                        <a:latin typeface="Angsana News" pitchFamily="18" charset="-34"/>
                        <a:cs typeface="Angsana News" pitchFamily="18" charset="-34"/>
                      </a:endParaRPr>
                    </a:p>
                  </a:txBody>
                  <a:tcPr marL="91443" marR="91443" marT="45716" marB="45716"/>
                </a:tc>
              </a:tr>
              <a:tr h="5592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 smtClean="0">
                          <a:latin typeface="Angsana News" pitchFamily="18" charset="-34"/>
                          <a:cs typeface="Angsana News" pitchFamily="18" charset="-34"/>
                        </a:rPr>
                        <a:t>มีหมอประจำครอบครัว</a:t>
                      </a:r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ngsana News" pitchFamily="18" charset="-34"/>
                          <a:cs typeface="Angsana News" pitchFamily="18" charset="-34"/>
                        </a:rPr>
                        <a:t>5</a:t>
                      </a:r>
                      <a:endParaRPr lang="th-TH" sz="2800" b="1" dirty="0">
                        <a:latin typeface="Angsana News" pitchFamily="18" charset="-34"/>
                        <a:cs typeface="Angsana News" pitchFamily="18" charset="-34"/>
                      </a:endParaRPr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>
                        <a:latin typeface="Angsana News" pitchFamily="18" charset="-34"/>
                        <a:cs typeface="Angsana News" pitchFamily="18" charset="-34"/>
                      </a:endParaRPr>
                    </a:p>
                  </a:txBody>
                  <a:tcPr marL="91443" marR="91443" marT="45716" marB="45716"/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altLang="th-TH" sz="5400" b="1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การส่งเสริมสุขภาพและป้องกันโรค</a:t>
            </a:r>
            <a:endParaRPr lang="th-TH" altLang="th-TH" sz="5400" smtClean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84213" y="1268413"/>
          <a:ext cx="8229600" cy="4054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512739"/>
                <a:gridCol w="2973661"/>
              </a:tblGrid>
              <a:tr h="579211"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ข้อมูล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7" marB="45727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เป้าหมาย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7" marB="45727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ผลงาน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7" marB="45727"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579211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EPI</a:t>
                      </a:r>
                      <a:r>
                        <a:rPr lang="th-TH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 อายุ</a:t>
                      </a:r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 0-1</a:t>
                      </a:r>
                      <a:r>
                        <a:rPr lang="en-US" sz="3200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3200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ปี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7" marB="45727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45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7" marB="45727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45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7" marB="45727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579211"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อายุ </a:t>
                      </a:r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2-3</a:t>
                      </a:r>
                      <a:r>
                        <a:rPr lang="th-TH" sz="3200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 ปี</a:t>
                      </a:r>
                    </a:p>
                  </a:txBody>
                  <a:tcPr marT="45727" marB="45727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63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7" marB="45727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63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7" marB="45727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579211"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อายุ </a:t>
                      </a:r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3-4 </a:t>
                      </a:r>
                      <a:r>
                        <a:rPr lang="th-TH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ปี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7" marB="45727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55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7" marB="45727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55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7" marB="45727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579211"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อายุ </a:t>
                      </a:r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5-6 </a:t>
                      </a:r>
                      <a:r>
                        <a:rPr lang="th-TH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ปี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7" marB="45727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81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7" marB="45727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81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7" marB="45727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579211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Pap smear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7" marB="45727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796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7" marB="45727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- (คัดกรองเดือนเมษายน)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7" marB="45727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579211"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คัดกรองโรคเรื้อรัง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7" marB="45727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2433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7" marB="45727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r>
                        <a:rPr lang="th-TH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 (คัดกรองวันที่</a:t>
                      </a:r>
                      <a:r>
                        <a:rPr lang="en-US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3-20</a:t>
                      </a:r>
                      <a:r>
                        <a:rPr lang="th-TH" sz="3200" b="1" dirty="0" err="1" smtClean="0">
                          <a:latin typeface="TH SarabunPSK" pitchFamily="34" charset="-34"/>
                          <a:cs typeface="TH SarabunPSK" pitchFamily="34" charset="-34"/>
                        </a:rPr>
                        <a:t>กพ</a:t>
                      </a:r>
                      <a:r>
                        <a:rPr lang="th-TH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)</a:t>
                      </a:r>
                      <a:endParaRPr lang="th-TH" sz="3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7" marB="45727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131841" y="6041737"/>
            <a:ext cx="6012160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หมายเหตุ </a:t>
            </a:r>
            <a:r>
              <a:rPr lang="en-US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ข้อมูลเดือนตุลาคม</a:t>
            </a:r>
            <a:r>
              <a:rPr lang="en-US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2560-</a:t>
            </a:r>
            <a:r>
              <a:rPr lang="th-TH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เดือนพฤษภาคม</a:t>
            </a:r>
            <a:r>
              <a:rPr lang="en-US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2561</a:t>
            </a:r>
            <a:endParaRPr lang="th-TH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h-TH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6000" b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การเยี่ยมบ้าน</a:t>
            </a:r>
            <a:r>
              <a:rPr lang="th-TH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endParaRPr lang="th-TH" sz="6000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116013" y="1844675"/>
          <a:ext cx="7704136" cy="4146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34"/>
                <a:gridCol w="1926034"/>
                <a:gridCol w="1926034"/>
                <a:gridCol w="1926034"/>
              </a:tblGrid>
              <a:tr h="518319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ข้อมูล</a:t>
                      </a:r>
                      <a:endParaRPr lang="th-TH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เป้าหมาย</a:t>
                      </a:r>
                      <a:endParaRPr lang="th-TH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ผลงาน</a:t>
                      </a:r>
                      <a:endParaRPr lang="th-TH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ร้อยละ</a:t>
                      </a:r>
                      <a:endParaRPr lang="th-TH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34" marB="45734"/>
                </a:tc>
              </a:tr>
              <a:tr h="518319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มะเร็งเต้านม</a:t>
                      </a:r>
                      <a:endParaRPr lang="th-TH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100</a:t>
                      </a:r>
                      <a:endParaRPr lang="th-TH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34" marB="45734"/>
                </a:tc>
              </a:tr>
              <a:tr h="518319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เอดส์</a:t>
                      </a:r>
                      <a:endParaRPr lang="th-TH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26</a:t>
                      </a:r>
                      <a:endParaRPr lang="th-TH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26</a:t>
                      </a:r>
                      <a:endParaRPr lang="th-TH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100</a:t>
                      </a:r>
                      <a:endParaRPr lang="th-TH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34" marB="45734"/>
                </a:tc>
              </a:tr>
              <a:tr h="518319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จิตเวช</a:t>
                      </a:r>
                      <a:endParaRPr lang="th-TH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12</a:t>
                      </a:r>
                      <a:endParaRPr lang="th-TH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12</a:t>
                      </a:r>
                      <a:endParaRPr lang="th-TH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100</a:t>
                      </a:r>
                      <a:endParaRPr lang="th-TH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34" marB="45734"/>
                </a:tc>
              </a:tr>
              <a:tr h="518319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วัณโรค</a:t>
                      </a:r>
                      <a:endParaRPr lang="th-TH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  <a:endParaRPr lang="th-TH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  <a:endParaRPr lang="th-TH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  <a:endParaRPr lang="th-TH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34" marB="45734"/>
                </a:tc>
              </a:tr>
              <a:tr h="518319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ผู้พิการ</a:t>
                      </a:r>
                      <a:endParaRPr lang="th-TH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204</a:t>
                      </a:r>
                      <a:endParaRPr lang="th-TH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204</a:t>
                      </a:r>
                      <a:endParaRPr lang="th-TH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100</a:t>
                      </a:r>
                      <a:endParaRPr lang="th-TH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34" marB="45734"/>
                </a:tc>
              </a:tr>
              <a:tr h="518319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ผู้สูงอายุ</a:t>
                      </a:r>
                      <a:endParaRPr lang="th-TH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936</a:t>
                      </a:r>
                      <a:endParaRPr lang="th-TH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936</a:t>
                      </a:r>
                      <a:endParaRPr lang="th-TH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100</a:t>
                      </a:r>
                      <a:endParaRPr lang="th-TH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34" marB="45734"/>
                </a:tc>
              </a:tr>
              <a:tr h="518319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โรคเรื้อรัง</a:t>
                      </a:r>
                      <a:endParaRPr lang="th-TH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312</a:t>
                      </a:r>
                      <a:endParaRPr lang="th-TH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312</a:t>
                      </a:r>
                      <a:endParaRPr lang="th-TH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100</a:t>
                      </a:r>
                      <a:endParaRPr lang="th-TH" sz="2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34" marB="45734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66800" y="228600"/>
            <a:ext cx="8077200" cy="838200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3200" b="1" dirty="0" err="1" smtClean="0">
                <a:solidFill>
                  <a:srgbClr val="0000FF"/>
                </a:solidFill>
                <a:latin typeface="TH SarabunPSK" pitchFamily="34" charset="-34"/>
                <a:ea typeface="+mn-ea"/>
                <a:cs typeface="TH SarabunPSK" pitchFamily="34" charset="-34"/>
              </a:rPr>
              <a:t>ระบบการจัดบริการในโรงพยาบาลส่งเสริมสุขภาพตำบล</a:t>
            </a:r>
            <a:r>
              <a:rPr lang="th-TH" sz="3200" b="1" dirty="0" smtClean="0">
                <a:solidFill>
                  <a:srgbClr val="0000FF"/>
                </a:solidFill>
                <a:latin typeface="TH SarabunPSK" pitchFamily="34" charset="-34"/>
                <a:ea typeface="+mn-ea"/>
                <a:cs typeface="TH SarabunPSK" pitchFamily="34" charset="-34"/>
              </a:rPr>
              <a:t>บ้านจันดุม</a:t>
            </a:r>
            <a:r>
              <a:rPr lang="en-US" sz="32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32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</a:br>
            <a:endParaRPr sz="3200" b="1" dirty="0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custDataLst>
              <p:tags r:id="rId1"/>
            </p:custDataLst>
          </p:nvPr>
        </p:nvGraphicFramePr>
        <p:xfrm>
          <a:off x="533400" y="838200"/>
          <a:ext cx="84582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1988" name="TextBox 2"/>
          <p:cNvSpPr txBox="1">
            <a:spLocks noChangeArrowheads="1"/>
          </p:cNvSpPr>
          <p:nvPr/>
        </p:nvSpPr>
        <p:spPr bwMode="auto">
          <a:xfrm>
            <a:off x="4191000" y="1295400"/>
            <a:ext cx="1112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3200" b="1">
                <a:latin typeface="TH SarabunPSK" pitchFamily="34" charset="-34"/>
                <a:cs typeface="TH SarabunPSK" pitchFamily="34" charset="-34"/>
              </a:rPr>
              <a:t>1.</a:t>
            </a:r>
            <a:r>
              <a:rPr lang="th-TH" altLang="th-TH" sz="3200" b="1">
                <a:latin typeface="TH SarabunPSK" pitchFamily="34" charset="-34"/>
                <a:cs typeface="TH SarabunPSK" pitchFamily="34" charset="-34"/>
              </a:rPr>
              <a:t>เชิงรับ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แผนที่อำเภอพลับพลาชัย จังหวัดบุรีรัมย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4681538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134"/>
          <p:cNvSpPr txBox="1">
            <a:spLocks noChangeArrowheads="1"/>
          </p:cNvSpPr>
          <p:nvPr/>
        </p:nvSpPr>
        <p:spPr bwMode="auto">
          <a:xfrm>
            <a:off x="4859338" y="404813"/>
            <a:ext cx="4032250" cy="39163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>
              <a:spcBef>
                <a:spcPct val="50000"/>
              </a:spcBef>
            </a:pPr>
            <a:r>
              <a:rPr lang="th-TH" altLang="th-TH" b="1">
                <a:latin typeface="Tahoma" pitchFamily="34" charset="0"/>
                <a:cs typeface="Tahoma" pitchFamily="34" charset="0"/>
              </a:rPr>
              <a:t>การปกครอง</a:t>
            </a:r>
          </a:p>
          <a:p>
            <a:pPr>
              <a:spcBef>
                <a:spcPct val="50000"/>
              </a:spcBef>
            </a:pPr>
            <a:r>
              <a:rPr lang="en-US" altLang="th-TH" b="1">
                <a:latin typeface="Tahoma" pitchFamily="34" charset="0"/>
                <a:cs typeface="Tahoma" pitchFamily="34" charset="0"/>
              </a:rPr>
              <a:t>5</a:t>
            </a:r>
            <a:r>
              <a:rPr lang="th-TH" altLang="th-TH" b="1">
                <a:latin typeface="Tahoma" pitchFamily="34" charset="0"/>
                <a:cs typeface="Tahoma" pitchFamily="34" charset="0"/>
              </a:rPr>
              <a:t>ตำบล</a:t>
            </a:r>
            <a:r>
              <a:rPr lang="en-US" altLang="th-TH" b="1">
                <a:latin typeface="Tahoma" pitchFamily="34" charset="0"/>
                <a:cs typeface="Tahoma" pitchFamily="34" charset="0"/>
              </a:rPr>
              <a:t>67</a:t>
            </a:r>
            <a:r>
              <a:rPr lang="th-TH" altLang="th-TH" b="1">
                <a:latin typeface="Tahoma" pitchFamily="34" charset="0"/>
                <a:cs typeface="Tahoma" pitchFamily="34" charset="0"/>
              </a:rPr>
              <a:t>หมู่บ้าน</a:t>
            </a:r>
          </a:p>
          <a:p>
            <a:pPr>
              <a:spcBef>
                <a:spcPct val="50000"/>
              </a:spcBef>
            </a:pPr>
            <a:r>
              <a:rPr lang="en-US" altLang="th-TH" sz="2000" b="1">
                <a:latin typeface="Tahoma" pitchFamily="34" charset="0"/>
                <a:cs typeface="Tahoma" pitchFamily="34" charset="0"/>
              </a:rPr>
              <a:t>1.</a:t>
            </a:r>
            <a:r>
              <a:rPr lang="th-TH" altLang="th-TH" sz="2000" b="1">
                <a:latin typeface="Tahoma" pitchFamily="34" charset="0"/>
                <a:cs typeface="Tahoma" pitchFamily="34" charset="0"/>
              </a:rPr>
              <a:t>เทศบาลพลับพลาชัย  </a:t>
            </a:r>
            <a:r>
              <a:rPr lang="en-US" altLang="th-TH" sz="2000" b="1">
                <a:latin typeface="Tahoma" pitchFamily="34" charset="0"/>
                <a:cs typeface="Tahoma" pitchFamily="34" charset="0"/>
              </a:rPr>
              <a:t>8</a:t>
            </a:r>
            <a:r>
              <a:rPr lang="th-TH" altLang="th-TH" sz="2000" b="1">
                <a:latin typeface="Tahoma" pitchFamily="34" charset="0"/>
                <a:cs typeface="Tahoma" pitchFamily="34" charset="0"/>
              </a:rPr>
              <a:t> หมู่บ้าน</a:t>
            </a:r>
          </a:p>
          <a:p>
            <a:pPr>
              <a:spcBef>
                <a:spcPct val="50000"/>
              </a:spcBef>
            </a:pPr>
            <a:r>
              <a:rPr lang="en-US" altLang="th-TH" sz="2000" b="1">
                <a:latin typeface="Tahoma" pitchFamily="34" charset="0"/>
                <a:cs typeface="Tahoma" pitchFamily="34" charset="0"/>
              </a:rPr>
              <a:t>2. </a:t>
            </a:r>
            <a:r>
              <a:rPr lang="th-TH" altLang="th-TH" sz="2000" b="1">
                <a:latin typeface="Tahoma" pitchFamily="34" charset="0"/>
                <a:cs typeface="Tahoma" pitchFamily="34" charset="0"/>
              </a:rPr>
              <a:t>เทศบาลจันดุม         </a:t>
            </a:r>
            <a:r>
              <a:rPr lang="en-US" altLang="th-TH" sz="2000" b="1">
                <a:latin typeface="Tahoma" pitchFamily="34" charset="0"/>
                <a:cs typeface="Tahoma" pitchFamily="34" charset="0"/>
              </a:rPr>
              <a:t>18</a:t>
            </a:r>
            <a:r>
              <a:rPr lang="th-TH" altLang="th-TH" sz="2000" b="1">
                <a:latin typeface="Tahoma" pitchFamily="34" charset="0"/>
                <a:cs typeface="Tahoma" pitchFamily="34" charset="0"/>
              </a:rPr>
              <a:t> หมู่บ้าน</a:t>
            </a:r>
          </a:p>
          <a:p>
            <a:pPr>
              <a:spcBef>
                <a:spcPct val="50000"/>
              </a:spcBef>
            </a:pPr>
            <a:r>
              <a:rPr lang="en-US" altLang="th-TH" sz="2000" b="1">
                <a:latin typeface="Tahoma" pitchFamily="34" charset="0"/>
                <a:cs typeface="Tahoma" pitchFamily="34" charset="0"/>
              </a:rPr>
              <a:t>3.</a:t>
            </a:r>
            <a:r>
              <a:rPr lang="th-TH" altLang="th-TH" sz="2000" b="1">
                <a:latin typeface="Tahoma" pitchFamily="34" charset="0"/>
                <a:cs typeface="Tahoma" pitchFamily="34" charset="0"/>
              </a:rPr>
              <a:t>อบต</a:t>
            </a:r>
            <a:r>
              <a:rPr lang="en-US" altLang="th-TH" sz="2000" b="1">
                <a:latin typeface="Tahoma" pitchFamily="34" charset="0"/>
                <a:cs typeface="Tahoma" pitchFamily="34" charset="0"/>
              </a:rPr>
              <a:t>.</a:t>
            </a:r>
            <a:r>
              <a:rPr lang="th-TH" altLang="th-TH" sz="2000" b="1">
                <a:latin typeface="Tahoma" pitchFamily="34" charset="0"/>
                <a:cs typeface="Tahoma" pitchFamily="34" charset="0"/>
              </a:rPr>
              <a:t>สะเดา                </a:t>
            </a:r>
            <a:r>
              <a:rPr lang="en-US" altLang="th-TH" sz="2000" b="1">
                <a:latin typeface="Tahoma" pitchFamily="34" charset="0"/>
                <a:cs typeface="Tahoma" pitchFamily="34" charset="0"/>
              </a:rPr>
              <a:t>5 </a:t>
            </a:r>
            <a:r>
              <a:rPr lang="th-TH" altLang="th-TH" sz="2000" b="1">
                <a:latin typeface="Tahoma" pitchFamily="34" charset="0"/>
                <a:cs typeface="Tahoma" pitchFamily="34" charset="0"/>
              </a:rPr>
              <a:t>หมู่บ้าน</a:t>
            </a:r>
          </a:p>
          <a:p>
            <a:pPr>
              <a:spcBef>
                <a:spcPct val="50000"/>
              </a:spcBef>
            </a:pPr>
            <a:r>
              <a:rPr lang="en-US" altLang="th-TH" sz="2000" b="1">
                <a:latin typeface="Tahoma" pitchFamily="34" charset="0"/>
                <a:cs typeface="Tahoma" pitchFamily="34" charset="0"/>
              </a:rPr>
              <a:t>4.</a:t>
            </a:r>
            <a:r>
              <a:rPr lang="th-TH" altLang="th-TH" sz="2000" b="1">
                <a:latin typeface="Tahoma" pitchFamily="34" charset="0"/>
                <a:cs typeface="Tahoma" pitchFamily="34" charset="0"/>
              </a:rPr>
              <a:t>อบต</a:t>
            </a:r>
            <a:r>
              <a:rPr lang="en-US" altLang="th-TH" sz="2000" b="1">
                <a:latin typeface="Tahoma" pitchFamily="34" charset="0"/>
                <a:cs typeface="Tahoma" pitchFamily="34" charset="0"/>
              </a:rPr>
              <a:t>.</a:t>
            </a:r>
            <a:r>
              <a:rPr lang="th-TH" altLang="th-TH" sz="2000" b="1">
                <a:latin typeface="Tahoma" pitchFamily="34" charset="0"/>
                <a:cs typeface="Tahoma" pitchFamily="34" charset="0"/>
              </a:rPr>
              <a:t>โคกขมิ้น          </a:t>
            </a:r>
            <a:r>
              <a:rPr lang="en-US" altLang="th-TH" sz="2000" b="1">
                <a:latin typeface="Tahoma" pitchFamily="34" charset="0"/>
                <a:cs typeface="Tahoma" pitchFamily="34" charset="0"/>
              </a:rPr>
              <a:t>15 </a:t>
            </a:r>
            <a:r>
              <a:rPr lang="th-TH" altLang="th-TH" sz="2000" b="1">
                <a:latin typeface="Tahoma" pitchFamily="34" charset="0"/>
                <a:cs typeface="Tahoma" pitchFamily="34" charset="0"/>
              </a:rPr>
              <a:t>หมู่บ้าน</a:t>
            </a:r>
          </a:p>
          <a:p>
            <a:pPr>
              <a:spcBef>
                <a:spcPct val="50000"/>
              </a:spcBef>
            </a:pPr>
            <a:r>
              <a:rPr lang="en-US" altLang="th-TH" sz="2000" b="1">
                <a:latin typeface="Tahoma" pitchFamily="34" charset="0"/>
                <a:cs typeface="Tahoma" pitchFamily="34" charset="0"/>
              </a:rPr>
              <a:t>5.</a:t>
            </a:r>
            <a:r>
              <a:rPr lang="th-TH" altLang="th-TH" sz="2000" b="1">
                <a:latin typeface="Tahoma" pitchFamily="34" charset="0"/>
                <a:cs typeface="Tahoma" pitchFamily="34" charset="0"/>
              </a:rPr>
              <a:t>อบต</a:t>
            </a:r>
            <a:r>
              <a:rPr lang="en-US" altLang="th-TH" sz="2000" b="1">
                <a:latin typeface="Tahoma" pitchFamily="34" charset="0"/>
                <a:cs typeface="Tahoma" pitchFamily="34" charset="0"/>
              </a:rPr>
              <a:t>.</a:t>
            </a:r>
            <a:r>
              <a:rPr lang="th-TH" altLang="th-TH" sz="2000" b="1">
                <a:latin typeface="Tahoma" pitchFamily="34" charset="0"/>
                <a:cs typeface="Tahoma" pitchFamily="34" charset="0"/>
              </a:rPr>
              <a:t>ป่าชัน              </a:t>
            </a:r>
            <a:r>
              <a:rPr lang="en-US" altLang="th-TH" sz="2000" b="1">
                <a:latin typeface="Tahoma" pitchFamily="34" charset="0"/>
                <a:cs typeface="Tahoma" pitchFamily="34" charset="0"/>
              </a:rPr>
              <a:t>10</a:t>
            </a:r>
            <a:r>
              <a:rPr lang="th-TH" altLang="th-TH" sz="2000" b="1">
                <a:latin typeface="Tahoma" pitchFamily="34" charset="0"/>
                <a:cs typeface="Tahoma" pitchFamily="34" charset="0"/>
              </a:rPr>
              <a:t> หมู่บ้าน</a:t>
            </a:r>
          </a:p>
          <a:p>
            <a:pPr>
              <a:spcBef>
                <a:spcPct val="50000"/>
              </a:spcBef>
            </a:pPr>
            <a:r>
              <a:rPr lang="en-US" altLang="th-TH" sz="2000" b="1">
                <a:latin typeface="Tahoma" pitchFamily="34" charset="0"/>
                <a:cs typeface="Tahoma" pitchFamily="34" charset="0"/>
              </a:rPr>
              <a:t>6.</a:t>
            </a:r>
            <a:r>
              <a:rPr lang="th-TH" altLang="th-TH" sz="2000" b="1">
                <a:latin typeface="Tahoma" pitchFamily="34" charset="0"/>
                <a:cs typeface="Tahoma" pitchFamily="34" charset="0"/>
              </a:rPr>
              <a:t>อบต</a:t>
            </a:r>
            <a:r>
              <a:rPr lang="en-US" altLang="th-TH" sz="2000" b="1">
                <a:latin typeface="Tahoma" pitchFamily="34" charset="0"/>
                <a:cs typeface="Tahoma" pitchFamily="34" charset="0"/>
              </a:rPr>
              <a:t>.</a:t>
            </a:r>
            <a:r>
              <a:rPr lang="th-TH" altLang="th-TH" sz="2000" b="1">
                <a:latin typeface="Tahoma" pitchFamily="34" charset="0"/>
                <a:cs typeface="Tahoma" pitchFamily="34" charset="0"/>
              </a:rPr>
              <a:t>สำโรง              </a:t>
            </a:r>
            <a:r>
              <a:rPr lang="en-US" altLang="th-TH" sz="2000" b="1">
                <a:latin typeface="Tahoma" pitchFamily="34" charset="0"/>
                <a:cs typeface="Tahoma" pitchFamily="34" charset="0"/>
              </a:rPr>
              <a:t>11 </a:t>
            </a:r>
            <a:r>
              <a:rPr lang="th-TH" altLang="th-TH" sz="2000" b="1">
                <a:latin typeface="Tahoma" pitchFamily="34" charset="0"/>
                <a:cs typeface="Tahoma" pitchFamily="34" charset="0"/>
              </a:rPr>
              <a:t>หมู่บ้าน</a:t>
            </a:r>
          </a:p>
        </p:txBody>
      </p:sp>
      <p:sp>
        <p:nvSpPr>
          <p:cNvPr id="9220" name="Text Box 135"/>
          <p:cNvSpPr txBox="1">
            <a:spLocks noChangeArrowheads="1"/>
          </p:cNvSpPr>
          <p:nvPr/>
        </p:nvSpPr>
        <p:spPr bwMode="auto">
          <a:xfrm>
            <a:off x="4787900" y="4581525"/>
            <a:ext cx="4105275" cy="8731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altLang="th-TH" sz="2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ประชากร </a:t>
            </a:r>
            <a:r>
              <a:rPr lang="en-US" altLang="th-TH" sz="2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46</a:t>
            </a:r>
            <a:r>
              <a:rPr lang="th-TH" altLang="th-TH" sz="2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n-US" altLang="th-TH" sz="2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798 </a:t>
            </a:r>
            <a:r>
              <a:rPr lang="th-TH" altLang="th-TH" sz="2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คน</a:t>
            </a:r>
          </a:p>
          <a:p>
            <a:pPr algn="ctr">
              <a:spcBef>
                <a:spcPct val="50000"/>
              </a:spcBef>
            </a:pPr>
            <a:r>
              <a:rPr lang="th-TH" altLang="th-TH" sz="2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ชาย </a:t>
            </a:r>
            <a:r>
              <a:rPr lang="en-US" altLang="th-TH" sz="2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21</a:t>
            </a:r>
            <a:r>
              <a:rPr lang="th-TH" altLang="th-TH" sz="2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n-US" altLang="th-TH" sz="2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946 </a:t>
            </a:r>
            <a:r>
              <a:rPr lang="th-TH" altLang="th-TH" sz="2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คน หญิง </a:t>
            </a:r>
            <a:r>
              <a:rPr lang="en-US" altLang="th-TH" sz="2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21</a:t>
            </a:r>
            <a:r>
              <a:rPr lang="th-TH" altLang="th-TH" sz="2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n-US" altLang="th-TH" sz="2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702 </a:t>
            </a:r>
            <a:r>
              <a:rPr lang="th-TH" altLang="th-TH" sz="2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คน</a:t>
            </a:r>
          </a:p>
        </p:txBody>
      </p:sp>
      <p:sp>
        <p:nvSpPr>
          <p:cNvPr id="9221" name="Text Box 136"/>
          <p:cNvSpPr txBox="1">
            <a:spLocks noChangeArrowheads="1"/>
          </p:cNvSpPr>
          <p:nvPr/>
        </p:nvSpPr>
        <p:spPr bwMode="auto">
          <a:xfrm>
            <a:off x="4787900" y="5661025"/>
            <a:ext cx="4105275" cy="4095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altLang="th-TH" sz="2000" b="1">
                <a:latin typeface="Tahoma" pitchFamily="34" charset="0"/>
                <a:cs typeface="Tahoma" pitchFamily="34" charset="0"/>
              </a:rPr>
              <a:t>มีพื้นที่ </a:t>
            </a:r>
            <a:r>
              <a:rPr lang="en-US" altLang="th-TH" sz="2000" b="1">
                <a:latin typeface="Tahoma" pitchFamily="34" charset="0"/>
                <a:cs typeface="Tahoma" pitchFamily="34" charset="0"/>
              </a:rPr>
              <a:t>306</a:t>
            </a:r>
            <a:r>
              <a:rPr lang="th-TH" altLang="th-TH" sz="2000" b="1">
                <a:latin typeface="Tahoma" pitchFamily="34" charset="0"/>
                <a:cs typeface="Tahoma" pitchFamily="34" charset="0"/>
              </a:rPr>
              <a:t>.</a:t>
            </a:r>
            <a:r>
              <a:rPr lang="en-US" altLang="th-TH" sz="2000" b="1">
                <a:latin typeface="Tahoma" pitchFamily="34" charset="0"/>
                <a:cs typeface="Tahoma" pitchFamily="34" charset="0"/>
              </a:rPr>
              <a:t>67 </a:t>
            </a:r>
            <a:r>
              <a:rPr lang="th-TH" altLang="th-TH" sz="2000" b="1">
                <a:latin typeface="Tahoma" pitchFamily="34" charset="0"/>
                <a:cs typeface="Tahoma" pitchFamily="34" charset="0"/>
              </a:rPr>
              <a:t>ตารางกิโลเมตร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1905000" y="2936875"/>
            <a:ext cx="5257800" cy="1588"/>
          </a:xfrm>
          <a:prstGeom prst="line">
            <a:avLst/>
          </a:prstGeom>
          <a:ln w="47625">
            <a:solidFill>
              <a:srgbClr val="E4E4E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011" name="Group 25"/>
          <p:cNvGrpSpPr>
            <a:grpSpLocks/>
          </p:cNvGrpSpPr>
          <p:nvPr/>
        </p:nvGrpSpPr>
        <p:grpSpPr bwMode="auto">
          <a:xfrm>
            <a:off x="379413" y="-173038"/>
            <a:ext cx="2057400" cy="3152776"/>
            <a:chOff x="762000" y="850838"/>
            <a:chExt cx="2057400" cy="3152928"/>
          </a:xfrm>
        </p:grpSpPr>
        <p:sp>
          <p:nvSpPr>
            <p:cNvPr id="6" name="Oval 5"/>
            <p:cNvSpPr/>
            <p:nvPr/>
          </p:nvSpPr>
          <p:spPr>
            <a:xfrm>
              <a:off x="762000" y="1946267"/>
              <a:ext cx="2057400" cy="2057499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1800">
                  <a:solidFill>
                    <a:prstClr val="white"/>
                  </a:solidFill>
                </a:rPr>
                <a:t>             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92187" y="850838"/>
              <a:ext cx="1219200" cy="27084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7000" b="1" dirty="0">
                <a:solidFill>
                  <a:srgbClr val="F26200">
                    <a:alpha val="40000"/>
                  </a:srgbClr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3912" y="2667027"/>
              <a:ext cx="1930400" cy="682658"/>
            </a:xfrm>
            <a:prstGeom prst="rect">
              <a:avLst/>
            </a:prstGeom>
            <a:noFill/>
          </p:spPr>
          <p:txBody>
            <a:bodyPr/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spc="6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Chakra Petch" pitchFamily="2" charset="-34"/>
                  <a:cs typeface="TH Chakra Petch" pitchFamily="2" charset="-34"/>
                </a:rPr>
                <a:t>1.</a:t>
              </a:r>
              <a:r>
                <a:rPr lang="th-TH" sz="3600" b="1" spc="6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Chakra Petch" pitchFamily="2" charset="-34"/>
                  <a:cs typeface="TH Chakra Petch" pitchFamily="2" charset="-34"/>
                </a:rPr>
                <a:t>ระบบบริการเชิงรับ</a:t>
              </a:r>
              <a:endPara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Chakra Petch" pitchFamily="2" charset="-34"/>
                <a:cs typeface="TH Chakra Petch" pitchFamily="2" charset="-34"/>
              </a:endParaRPr>
            </a:p>
          </p:txBody>
        </p:sp>
      </p:grpSp>
      <p:sp>
        <p:nvSpPr>
          <p:cNvPr id="25" name="Title 8"/>
          <p:cNvSpPr txBox="1">
            <a:spLocks/>
          </p:cNvSpPr>
          <p:nvPr/>
        </p:nvSpPr>
        <p:spPr>
          <a:xfrm>
            <a:off x="533400" y="304800"/>
            <a:ext cx="83820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0" lang="th-TH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sz="3200" b="1" dirty="0" smtClean="0">
                <a:solidFill>
                  <a:srgbClr val="0000FF"/>
                </a:solidFill>
                <a:latin typeface="TH SarabunPSK" pitchFamily="34" charset="-34"/>
                <a:ea typeface="+mn-ea"/>
                <a:cs typeface="TH SarabunPSK" pitchFamily="34" charset="-34"/>
              </a:rPr>
              <a:t>   </a:t>
            </a:r>
            <a:r>
              <a:rPr sz="3200" b="1" dirty="0" err="1" smtClean="0">
                <a:solidFill>
                  <a:srgbClr val="0000FF"/>
                </a:solidFill>
                <a:latin typeface="TH SarabunPSK" pitchFamily="34" charset="-34"/>
                <a:ea typeface="+mn-ea"/>
                <a:cs typeface="TH SarabunPSK" pitchFamily="34" charset="-34"/>
              </a:rPr>
              <a:t>ระบบการจัดบริการในโรงพยาบาลส่งเสริมสุขภาพตำบลบ้าน</a:t>
            </a:r>
            <a:r>
              <a:rPr sz="3200" b="1" dirty="0" smtClean="0">
                <a:solidFill>
                  <a:srgbClr val="0000FF"/>
                </a:solidFill>
                <a:latin typeface="TH SarabunPSK" pitchFamily="34" charset="-34"/>
                <a:ea typeface="+mn-ea"/>
                <a:cs typeface="TH SarabunPSK" pitchFamily="34" charset="-34"/>
              </a:rPr>
              <a:t>จันดุม</a:t>
            </a:r>
            <a:r>
              <a:rPr sz="3200" b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sz="3200" b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</a:br>
            <a:endParaRPr sz="3200" b="1" dirty="0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9" name="ตาราง 8"/>
          <p:cNvGraphicFramePr>
            <a:graphicFrameLocks noGrp="1"/>
          </p:cNvGraphicFramePr>
          <p:nvPr/>
        </p:nvGraphicFramePr>
        <p:xfrm>
          <a:off x="2667000" y="922338"/>
          <a:ext cx="5867400" cy="54928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1061"/>
                <a:gridCol w="2899135"/>
                <a:gridCol w="1537204"/>
              </a:tblGrid>
              <a:tr h="365085">
                <a:tc rowSpan="2">
                  <a:txBody>
                    <a:bodyPr/>
                    <a:lstStyle/>
                    <a:p>
                      <a:pPr algn="ctr">
                        <a:spcAft>
                          <a:spcPts val="1500"/>
                        </a:spcAft>
                      </a:pPr>
                      <a:r>
                        <a:rPr lang="en-US" sz="1800" b="1" kern="1400" spc="25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วัน</a:t>
                      </a:r>
                      <a:endParaRPr lang="en-US" sz="1800" b="1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1500"/>
                        </a:spcAft>
                      </a:pPr>
                      <a:r>
                        <a:rPr lang="th-TH" sz="1800" b="1" kern="1400" spc="25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                                 กิจกรรม</a:t>
                      </a:r>
                      <a:endParaRPr lang="en-US" sz="1800" b="1" kern="1400" spc="25" dirty="0">
                        <a:solidFill>
                          <a:srgbClr val="17365D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664098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kern="1400" spc="25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ภาค</a:t>
                      </a:r>
                      <a:r>
                        <a:rPr lang="th-TH" sz="1800" b="1" kern="1400" spc="25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เช้า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kern="1400" spc="25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เวลา</a:t>
                      </a:r>
                      <a:r>
                        <a:rPr lang="th-TH" sz="1800" b="1" kern="1400" spc="25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08.30-12.00 น.</a:t>
                      </a:r>
                      <a:endParaRPr lang="en-US" sz="1800" b="1" kern="1400" spc="25" dirty="0">
                        <a:solidFill>
                          <a:srgbClr val="17365D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500"/>
                        </a:spcAft>
                      </a:pPr>
                      <a:r>
                        <a:rPr lang="th-TH" sz="1800" b="1" kern="1400" spc="25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ภาค</a:t>
                      </a:r>
                      <a:r>
                        <a:rPr lang="th-TH" sz="1800" b="1" kern="1400" spc="25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บ่าย              เวลา</a:t>
                      </a:r>
                      <a:r>
                        <a:rPr lang="th-TH" sz="1800" b="1" kern="1400" spc="25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13.00-16.30น.</a:t>
                      </a:r>
                      <a:endParaRPr lang="en-US" sz="1800" b="1" kern="1400" spc="25" dirty="0">
                        <a:solidFill>
                          <a:srgbClr val="17365D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61870">
                <a:tc>
                  <a:txBody>
                    <a:bodyPr/>
                    <a:lstStyle/>
                    <a:p>
                      <a:pPr>
                        <a:spcAft>
                          <a:spcPts val="1500"/>
                        </a:spcAft>
                      </a:pPr>
                      <a:r>
                        <a:rPr lang="th-TH" sz="1800" b="1" kern="1400" spc="25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 จันทร์</a:t>
                      </a:r>
                      <a:endParaRPr lang="en-US" sz="1800" b="1" kern="1400" spc="25" dirty="0">
                        <a:solidFill>
                          <a:srgbClr val="17365D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ตรวจรักษาโรคทั่วไป</a:t>
                      </a:r>
                      <a:endParaRPr lang="en-US" sz="1800" b="1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เยี่ยมบ้าน</a:t>
                      </a:r>
                      <a:endParaRPr lang="en-US" sz="1800" b="1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</a:tr>
              <a:tr h="532313">
                <a:tc>
                  <a:txBody>
                    <a:bodyPr/>
                    <a:lstStyle/>
                    <a:p>
                      <a:pPr>
                        <a:spcAft>
                          <a:spcPts val="1500"/>
                        </a:spcAft>
                      </a:pPr>
                      <a:r>
                        <a:rPr lang="th-TH" sz="1800" b="1" kern="1400" spc="25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 อังคาร</a:t>
                      </a:r>
                      <a:endParaRPr lang="en-US" sz="1800" b="1" kern="1400" spc="25" dirty="0">
                        <a:solidFill>
                          <a:srgbClr val="17365D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ตรวจรักษาโรค</a:t>
                      </a:r>
                      <a:r>
                        <a:rPr lang="th-TH" sz="1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ทั่วไป</a:t>
                      </a:r>
                      <a:endParaRPr lang="en-US" sz="1800" b="1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เยี่ยมบ้าน</a:t>
                      </a:r>
                      <a:endParaRPr lang="en-US" sz="1800" b="1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</a:tr>
              <a:tr h="840052">
                <a:tc>
                  <a:txBody>
                    <a:bodyPr/>
                    <a:lstStyle/>
                    <a:p>
                      <a:pPr>
                        <a:spcAft>
                          <a:spcPts val="1500"/>
                        </a:spcAft>
                      </a:pPr>
                      <a:r>
                        <a:rPr lang="th-TH" sz="1800" b="1" kern="1400" spc="25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  พุธ</a:t>
                      </a:r>
                      <a:endParaRPr lang="en-US" sz="1800" b="1" kern="1400" spc="25" dirty="0">
                        <a:solidFill>
                          <a:srgbClr val="17365D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ตรวจรักษาโรคทั่วไป และอนามัยมารดา</a:t>
                      </a:r>
                      <a:endParaRPr lang="en-US" sz="1800" b="1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(ฝากครรภ์)</a:t>
                      </a:r>
                      <a:endParaRPr lang="en-US" sz="1800" b="1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เยี่ยมบ้าน</a:t>
                      </a:r>
                      <a:endParaRPr lang="en-US" sz="1800" b="1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</a:tr>
              <a:tr h="504031">
                <a:tc>
                  <a:txBody>
                    <a:bodyPr/>
                    <a:lstStyle/>
                    <a:p>
                      <a:pPr>
                        <a:spcAft>
                          <a:spcPts val="1500"/>
                        </a:spcAft>
                      </a:pPr>
                      <a:r>
                        <a:rPr lang="th-TH" sz="1800" b="1" kern="1400" spc="25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  พฤหัสบดี</a:t>
                      </a:r>
                      <a:endParaRPr lang="en-US" sz="1800" b="1" kern="1400" spc="25" dirty="0">
                        <a:solidFill>
                          <a:srgbClr val="17365D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ตรวจรักษาโรคทั่วไป และวางแผนครอบครัว</a:t>
                      </a:r>
                      <a:endParaRPr lang="en-US" sz="1800" b="1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เยี่ยมบ้าน</a:t>
                      </a:r>
                      <a:endParaRPr lang="en-US" sz="1800" b="1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</a:tr>
              <a:tr h="743726">
                <a:tc>
                  <a:txBody>
                    <a:bodyPr/>
                    <a:lstStyle/>
                    <a:p>
                      <a:pPr>
                        <a:spcAft>
                          <a:spcPts val="1500"/>
                        </a:spcAft>
                      </a:pPr>
                      <a:r>
                        <a:rPr lang="th-TH" sz="1800" b="1" kern="1400" spc="25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  ศุกร์</a:t>
                      </a:r>
                      <a:endParaRPr lang="en-US" sz="1800" b="1" kern="1400" spc="25" dirty="0">
                        <a:solidFill>
                          <a:srgbClr val="17365D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ตรวจรักษาโรคทั่วไป </a:t>
                      </a:r>
                      <a:endParaRPr lang="en-US" sz="1800" b="1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เยี่ยม</a:t>
                      </a:r>
                      <a:r>
                        <a:rPr lang="th-TH" sz="18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บ้าน</a:t>
                      </a:r>
                      <a:endParaRPr lang="en-US" sz="1800" b="1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</a:tr>
              <a:tr h="361870">
                <a:tc>
                  <a:txBody>
                    <a:bodyPr/>
                    <a:lstStyle/>
                    <a:p>
                      <a:pPr>
                        <a:spcAft>
                          <a:spcPts val="1500"/>
                        </a:spcAft>
                      </a:pPr>
                      <a:r>
                        <a:rPr lang="th-TH" sz="1800" b="1" kern="1400" spc="25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เสาร์ </a:t>
                      </a:r>
                      <a:r>
                        <a:rPr lang="th-TH" sz="1800" b="1" kern="1400" spc="25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– อาทิตย์</a:t>
                      </a:r>
                      <a:endParaRPr lang="en-US" sz="1800" b="1" kern="1400" spc="25" dirty="0">
                        <a:solidFill>
                          <a:srgbClr val="17365D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ตรวจรักษาโรคทั่วไป</a:t>
                      </a:r>
                      <a:endParaRPr lang="en-US" sz="1800" b="1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ตรวจรักษาโรคทั่วไป</a:t>
                      </a:r>
                      <a:endParaRPr lang="en-US" sz="1800" b="1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</a:tr>
              <a:tr h="361870">
                <a:tc>
                  <a:txBody>
                    <a:bodyPr/>
                    <a:lstStyle/>
                    <a:p>
                      <a:pPr algn="ctr">
                        <a:spcAft>
                          <a:spcPts val="1500"/>
                        </a:spcAft>
                      </a:pPr>
                      <a:r>
                        <a:rPr lang="th-TH" sz="1800" b="1" kern="1400" spc="25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วันหยุดราชการ</a:t>
                      </a:r>
                      <a:endParaRPr lang="en-US" sz="1800" b="1" kern="1400" spc="25" dirty="0">
                        <a:solidFill>
                          <a:srgbClr val="17365D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ตรวจรักษาโรคทั่วไป</a:t>
                      </a:r>
                      <a:endParaRPr lang="en-US" sz="1800" b="1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ตรวจรักษาโรคทั่วไป</a:t>
                      </a:r>
                      <a:endParaRPr lang="en-US" sz="1800" b="1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</a:tr>
              <a:tr h="757835">
                <a:tc>
                  <a:txBody>
                    <a:bodyPr/>
                    <a:lstStyle/>
                    <a:p>
                      <a:pPr algn="ctr">
                        <a:spcAft>
                          <a:spcPts val="1500"/>
                        </a:spcAft>
                      </a:pPr>
                      <a:endParaRPr lang="en-US" sz="1800" b="1" kern="1400" spc="25" dirty="0">
                        <a:solidFill>
                          <a:srgbClr val="17365D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b="1" dirty="0" smtClean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ให้บริการสร้างเสริมภูมิคุ้มกันโรค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b="1" dirty="0" smtClean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ทุกวันอังคารสัปดาห์ที่สามของเดือน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800" b="1" dirty="0">
                        <a:solidFill>
                          <a:srgbClr val="0000FF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005" marR="68005" marT="0" marB="0"/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:\Dhs pcc dhb\14700076649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590550"/>
            <a:ext cx="7464425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altLang="th-TH" smtClean="0"/>
          </a:p>
        </p:txBody>
      </p:sp>
      <p:pic>
        <p:nvPicPr>
          <p:cNvPr id="450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700"/>
            <a:ext cx="9144000" cy="6875463"/>
          </a:xfr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42988" y="6334125"/>
            <a:ext cx="7345362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b="1">
                <a:solidFill>
                  <a:srgbClr val="002060"/>
                </a:solidFill>
                <a:latin typeface="Calibri" pitchFamily="34" charset="0"/>
                <a:cs typeface="Cordia New" pitchFamily="34" charset="-34"/>
              </a:rPr>
              <a:t>มีทีมหมอครอบครัวประจำทุกครอบครับ(มี </a:t>
            </a:r>
            <a:r>
              <a:rPr lang="en-US" altLang="th-TH" b="1">
                <a:solidFill>
                  <a:srgbClr val="002060"/>
                </a:solidFill>
                <a:latin typeface="Calibri" pitchFamily="34" charset="0"/>
              </a:rPr>
              <a:t>FM </a:t>
            </a:r>
            <a:r>
              <a:rPr lang="th-TH" altLang="th-TH" b="1">
                <a:solidFill>
                  <a:srgbClr val="002060"/>
                </a:solidFill>
                <a:latin typeface="Calibri" pitchFamily="34" charset="0"/>
                <a:cs typeface="Cordia New" pitchFamily="34" charset="-34"/>
              </a:rPr>
              <a:t>เป็นหัวหน้าทีม)</a:t>
            </a:r>
          </a:p>
        </p:txBody>
      </p:sp>
      <p:sp>
        <p:nvSpPr>
          <p:cNvPr id="5" name="ลูกศรขวา 4"/>
          <p:cNvSpPr/>
          <p:nvPr/>
        </p:nvSpPr>
        <p:spPr>
          <a:xfrm rot="16200000">
            <a:off x="6370638" y="5848350"/>
            <a:ext cx="458788" cy="363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943100" y="1052513"/>
            <a:ext cx="5545138" cy="576262"/>
          </a:xfrm>
          <a:prstGeom prst="rect">
            <a:avLst/>
          </a:prstGeom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th-TH" sz="1600" b="1" dirty="0" err="1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ทีมสห</a:t>
            </a: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วิชาชีพ ทำงานเต็มเวลา ดูแล “คน” ดูแลความเจ็บป่วย(</a:t>
            </a:r>
            <a:r>
              <a:rPr lang="en-US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Illness</a:t>
            </a: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               </a:t>
            </a:r>
          </a:p>
          <a:p>
            <a:pPr algn="ctr" eaLnBrk="0" hangingPunct="0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มากกว่า ดูแลเฉพาะโรค(</a:t>
            </a:r>
            <a:r>
              <a:rPr lang="en-US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Disease</a:t>
            </a: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จัดระบบข้อมูล ทำงานร่วมกับชุมชนอย่างต่อเนื่อง </a:t>
            </a:r>
            <a:endParaRPr lang="en-US" sz="16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spcBef>
                <a:spcPct val="50000"/>
              </a:spcBef>
              <a:defRPr/>
            </a:pPr>
            <a:r>
              <a:rPr lang="th-TH" sz="6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วิเคราะห์องค์กร</a:t>
            </a:r>
            <a:endParaRPr lang="th-TH" sz="6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/>
        </p:nvGraphicFramePr>
        <p:xfrm>
          <a:off x="762000" y="228600"/>
          <a:ext cx="8229600" cy="640080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4114800"/>
                <a:gridCol w="4114800"/>
              </a:tblGrid>
              <a:tr h="2534167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จุดแข็ง</a:t>
                      </a:r>
                    </a:p>
                    <a:p>
                      <a:pPr>
                        <a:buNone/>
                      </a:pP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1.</a:t>
                      </a:r>
                      <a:r>
                        <a:rPr lang="th-TH" sz="2400" b="1" dirty="0" smtClean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บุคลากรมีศักยภาพตามวิชาชีพ </a:t>
                      </a:r>
                      <a:endParaRPr lang="en-US" sz="2400" b="1" dirty="0" smtClean="0">
                        <a:solidFill>
                          <a:schemeClr val="bg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buNone/>
                      </a:pP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2. </a:t>
                      </a:r>
                      <a:r>
                        <a:rPr lang="th-TH" sz="2400" b="1" dirty="0" smtClean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มีความเป็นอิสระในการตัดสินใจ </a:t>
                      </a:r>
                      <a:endParaRPr lang="en-US" sz="2400" b="1" dirty="0" smtClean="0">
                        <a:solidFill>
                          <a:schemeClr val="bg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buNone/>
                      </a:pP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3. </a:t>
                      </a:r>
                      <a:r>
                        <a:rPr lang="th-TH" sz="2400" b="1" dirty="0" smtClean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ใช้หลัก</a:t>
                      </a:r>
                      <a:r>
                        <a:rPr lang="th-TH" sz="2400" b="1" dirty="0" err="1" smtClean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ธรรมาภิ</a:t>
                      </a:r>
                      <a:r>
                        <a:rPr lang="th-TH" sz="2400" b="1" dirty="0" smtClean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บาลในการปฏิบัติงาน</a:t>
                      </a:r>
                      <a:endParaRPr lang="en-US" sz="2400" b="1" dirty="0" smtClean="0">
                        <a:solidFill>
                          <a:schemeClr val="bg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4. </a:t>
                      </a:r>
                      <a:r>
                        <a:rPr lang="th-TH" sz="2400" b="1" dirty="0" smtClean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มีภาคีเครือข่ายทำงานในพื้นที่</a:t>
                      </a:r>
                      <a:endParaRPr lang="en-US" sz="2400" b="1" dirty="0" smtClean="0">
                        <a:solidFill>
                          <a:schemeClr val="bg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buNone/>
                      </a:pPr>
                      <a:endParaRPr lang="en-US" sz="2400" b="1" dirty="0" smtClean="0">
                        <a:solidFill>
                          <a:schemeClr val="bg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buNone/>
                      </a:pPr>
                      <a:r>
                        <a:rPr lang="th-TH" sz="2400" b="1" dirty="0" smtClean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endParaRPr lang="th-TH" sz="2400" b="1" dirty="0">
                        <a:solidFill>
                          <a:schemeClr val="bg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 smtClean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จุดอ่อน</a:t>
                      </a:r>
                    </a:p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1. </a:t>
                      </a:r>
                      <a:r>
                        <a:rPr lang="th-TH" sz="2400" b="1" dirty="0" smtClean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อำนาจการใช้จ่ายเงิน ไม่คล่องตัว</a:t>
                      </a:r>
                      <a:endParaRPr lang="en-US" sz="2400" b="1" dirty="0" smtClean="0">
                        <a:solidFill>
                          <a:schemeClr val="bg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2. </a:t>
                      </a:r>
                      <a:r>
                        <a:rPr lang="th-TH" sz="2400" b="1" dirty="0" smtClean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ไม่มีอำนาจในการจัดซื้อจัดจ้าง</a:t>
                      </a:r>
                      <a:endParaRPr lang="en-US" sz="2400" b="1" dirty="0" smtClean="0">
                        <a:solidFill>
                          <a:schemeClr val="bg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3. </a:t>
                      </a:r>
                      <a:r>
                        <a:rPr lang="th-TH" sz="2400" b="1" dirty="0" smtClean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ขั้นตอนการทำงานมีหลายขั้นตอน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4. </a:t>
                      </a:r>
                      <a:r>
                        <a:rPr lang="th-TH" sz="2400" dirty="0" smtClean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ง</a:t>
                      </a:r>
                      <a:r>
                        <a:rPr lang="th-TH" sz="2400" b="1" dirty="0" smtClean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บประมาณในการบริหารจัดการไม่เพียงพอ </a:t>
                      </a:r>
                      <a:endParaRPr lang="th-TH" sz="2400" b="1" dirty="0">
                        <a:solidFill>
                          <a:schemeClr val="bg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5.</a:t>
                      </a:r>
                      <a:r>
                        <a:rPr lang="th-TH" sz="2400" b="1" baseline="0" dirty="0" smtClean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2400" b="1" dirty="0" smtClean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การเบิกจ่ายวัสดุไม่เพียงพอต่อการบริการ </a:t>
                      </a:r>
                      <a:endParaRPr lang="th-TH" sz="2400" dirty="0" smtClean="0">
                        <a:solidFill>
                          <a:schemeClr val="bg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27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โอกาส</a:t>
                      </a:r>
                    </a:p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1. 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นโยบาย</a:t>
                      </a:r>
                      <a:r>
                        <a:rPr lang="th-TH" sz="2400" b="1" baseline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รพ.สต.ติดดาว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2. 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มีเทคโนโลยีที่ทันสมัย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3. 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ประชาชนได้รับการบริการที่เท่าเทียมและครอบคลุมมากขึ้น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4. 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มี</a:t>
                      </a:r>
                      <a:r>
                        <a:rPr lang="th-TH" sz="2400" b="1" baseline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2400" b="1" baseline="0" dirty="0" err="1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ศพ.อส</a:t>
                      </a:r>
                      <a:r>
                        <a:rPr lang="th-TH" sz="2400" b="1" baseline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. อยู่ในพื้นที่ </a:t>
                      </a:r>
                      <a:endParaRPr lang="en-US" sz="2400" b="1" baseline="0" dirty="0" smtClean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5. 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ประชาชนรู้สิทธิ์ของตนเองมากขึ้น</a:t>
                      </a:r>
                    </a:p>
                    <a:p>
                      <a:endParaRPr lang="th-TH" sz="22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ภัยคุกคาม</a:t>
                      </a:r>
                    </a:p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1. 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ขาดความต่อเนื่องของนโยบาย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2. 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การบริหารงบประมาณไม่คล่องตัว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3. 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การเมืองมีการเลือกตั้งหลายระดับบ่อยครั้งทำให้ประชาชนขัดแย้งทางความคิดบ่อย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4.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ขาดผู้เชี่ยวชาญดูแลระบบเครือข่ายเทคโนโลยี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5.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ประชาชนขาดการมีส่วนร่วมในการดูแลสุขภาพตนเอง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6.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ปัญหาความยากจนในท้องถิ่น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400" b="1" dirty="0" smtClean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6084" name="TextBox 4"/>
          <p:cNvSpPr txBox="1">
            <a:spLocks noChangeArrowheads="1"/>
          </p:cNvSpPr>
          <p:nvPr/>
        </p:nvSpPr>
        <p:spPr bwMode="auto">
          <a:xfrm>
            <a:off x="762000" y="228600"/>
            <a:ext cx="423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>
                <a:solidFill>
                  <a:srgbClr val="FFFF00"/>
                </a:solidFill>
              </a:rPr>
              <a:t>S</a:t>
            </a:r>
            <a:endParaRPr lang="th-TH" altLang="th-TH">
              <a:solidFill>
                <a:srgbClr val="FFFF00"/>
              </a:solidFill>
            </a:endParaRPr>
          </a:p>
        </p:txBody>
      </p:sp>
      <p:sp>
        <p:nvSpPr>
          <p:cNvPr id="46085" name="TextBox 5"/>
          <p:cNvSpPr txBox="1">
            <a:spLocks noChangeArrowheads="1"/>
          </p:cNvSpPr>
          <p:nvPr/>
        </p:nvSpPr>
        <p:spPr bwMode="auto">
          <a:xfrm>
            <a:off x="4876800" y="228600"/>
            <a:ext cx="522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>
                <a:solidFill>
                  <a:srgbClr val="FFFF00"/>
                </a:solidFill>
              </a:rPr>
              <a:t>W</a:t>
            </a:r>
            <a:endParaRPr lang="th-TH" altLang="th-TH">
              <a:solidFill>
                <a:srgbClr val="FFFF00"/>
              </a:solidFill>
            </a:endParaRPr>
          </a:p>
        </p:txBody>
      </p:sp>
      <p:sp>
        <p:nvSpPr>
          <p:cNvPr id="46086" name="TextBox 6"/>
          <p:cNvSpPr txBox="1">
            <a:spLocks noChangeArrowheads="1"/>
          </p:cNvSpPr>
          <p:nvPr/>
        </p:nvSpPr>
        <p:spPr bwMode="auto">
          <a:xfrm>
            <a:off x="762000" y="2895600"/>
            <a:ext cx="463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>
                <a:solidFill>
                  <a:srgbClr val="FFFF00"/>
                </a:solidFill>
              </a:rPr>
              <a:t>O</a:t>
            </a:r>
            <a:endParaRPr lang="th-TH" altLang="th-TH">
              <a:solidFill>
                <a:srgbClr val="FFFF00"/>
              </a:solidFill>
            </a:endParaRPr>
          </a:p>
        </p:txBody>
      </p:sp>
      <p:sp>
        <p:nvSpPr>
          <p:cNvPr id="46087" name="TextBox 7"/>
          <p:cNvSpPr txBox="1">
            <a:spLocks noChangeArrowheads="1"/>
          </p:cNvSpPr>
          <p:nvPr/>
        </p:nvSpPr>
        <p:spPr bwMode="auto">
          <a:xfrm>
            <a:off x="4876800" y="2895600"/>
            <a:ext cx="404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>
                <a:solidFill>
                  <a:srgbClr val="FFFF00"/>
                </a:solidFill>
              </a:rPr>
              <a:t>T</a:t>
            </a:r>
            <a:endParaRPr lang="th-TH" altLang="th-TH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วงรี 9"/>
          <p:cNvSpPr/>
          <p:nvPr/>
        </p:nvSpPr>
        <p:spPr>
          <a:xfrm>
            <a:off x="1116013" y="1800225"/>
            <a:ext cx="4032250" cy="41243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4569" y="38975"/>
            <a:ext cx="8340567" cy="1143000"/>
          </a:xfrm>
          <a:ln>
            <a:miter lim="800000"/>
            <a:headEnd/>
            <a:tailEnd/>
          </a:ln>
          <a:extLst/>
        </p:spPr>
        <p:txBody>
          <a:bodyPr>
            <a:noAutofit/>
          </a:bodyPr>
          <a:lstStyle/>
          <a:p>
            <a:pPr>
              <a:defRPr/>
            </a:pPr>
            <a:r>
              <a:rPr lang="th-TH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ngsana New" pitchFamily="18" charset="-34"/>
              </a:rPr>
              <a:t>รพ.สต.ติดดาว</a:t>
            </a:r>
            <a:endParaRPr lang="th-TH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ngsana New" pitchFamily="18" charset="-34"/>
            </a:endParaRPr>
          </a:p>
        </p:txBody>
      </p:sp>
      <p:pic>
        <p:nvPicPr>
          <p:cNvPr id="47108" name="Picture 2" descr="http://www.systems2win.com/images/illustrations/PDCA-2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3" y="2212975"/>
            <a:ext cx="3157537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2423730" y="3417889"/>
            <a:ext cx="1500198" cy="571504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4000" b="1" dirty="0">
                <a:solidFill>
                  <a:srgbClr val="00206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รพ.สต</a:t>
            </a:r>
          </a:p>
        </p:txBody>
      </p:sp>
      <p:sp>
        <p:nvSpPr>
          <p:cNvPr id="47110" name="ตัวยึดเนื้อหา 2"/>
          <p:cNvSpPr txBox="1">
            <a:spLocks/>
          </p:cNvSpPr>
          <p:nvPr/>
        </p:nvSpPr>
        <p:spPr bwMode="auto">
          <a:xfrm>
            <a:off x="2411413" y="1508125"/>
            <a:ext cx="1668462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th-TH" altLang="th-TH" sz="3200" b="1">
                <a:solidFill>
                  <a:srgbClr val="002060"/>
                </a:solidFill>
                <a:latin typeface="Angsana New" pitchFamily="18" charset="-34"/>
              </a:rPr>
              <a:t>การพัฒนา</a:t>
            </a:r>
          </a:p>
        </p:txBody>
      </p:sp>
      <p:sp>
        <p:nvSpPr>
          <p:cNvPr id="47111" name="ตัวยึดเนื้อหา 2"/>
          <p:cNvSpPr txBox="1">
            <a:spLocks/>
          </p:cNvSpPr>
          <p:nvPr/>
        </p:nvSpPr>
        <p:spPr bwMode="auto">
          <a:xfrm>
            <a:off x="2327275" y="5534025"/>
            <a:ext cx="1668463" cy="5826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th-TH" altLang="th-TH" sz="3200" b="1">
                <a:solidFill>
                  <a:srgbClr val="002060"/>
                </a:solidFill>
                <a:latin typeface="Angsana New" pitchFamily="18" charset="-34"/>
              </a:rPr>
              <a:t>การประเมิน</a:t>
            </a:r>
          </a:p>
        </p:txBody>
      </p:sp>
      <p:sp>
        <p:nvSpPr>
          <p:cNvPr id="8" name="ตัวยึดเนื้อหา 2"/>
          <p:cNvSpPr txBox="1">
            <a:spLocks/>
          </p:cNvSpPr>
          <p:nvPr/>
        </p:nvSpPr>
        <p:spPr>
          <a:xfrm>
            <a:off x="284163" y="4100513"/>
            <a:ext cx="1503362" cy="58420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th-TH" sz="4800" b="1" dirty="0" smtClean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เกณฑ์คุณภาพ</a:t>
            </a:r>
            <a:endParaRPr lang="th-TH" sz="4800" b="1" dirty="0">
              <a:solidFill>
                <a:srgbClr val="7030A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ตัวยึดเนื้อหา 2"/>
          <p:cNvSpPr txBox="1">
            <a:spLocks/>
          </p:cNvSpPr>
          <p:nvPr/>
        </p:nvSpPr>
        <p:spPr>
          <a:xfrm>
            <a:off x="4787900" y="2757488"/>
            <a:ext cx="1296988" cy="582612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th-TH" sz="4800" b="1" dirty="0" smtClean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ทีมประเมิน</a:t>
            </a:r>
            <a:endParaRPr lang="th-TH" sz="4800" b="1" dirty="0">
              <a:solidFill>
                <a:srgbClr val="7030A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8" name="ลูกศรขวา 17"/>
          <p:cNvSpPr/>
          <p:nvPr/>
        </p:nvSpPr>
        <p:spPr>
          <a:xfrm>
            <a:off x="5307013" y="3417888"/>
            <a:ext cx="647700" cy="981075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7115" name="ตัวยึดเนื้อหา 2"/>
          <p:cNvSpPr txBox="1">
            <a:spLocks/>
          </p:cNvSpPr>
          <p:nvPr/>
        </p:nvSpPr>
        <p:spPr bwMode="auto">
          <a:xfrm>
            <a:off x="6084888" y="3616325"/>
            <a:ext cx="1943100" cy="5826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th-TH" altLang="th-TH" b="1">
                <a:solidFill>
                  <a:srgbClr val="002060"/>
                </a:solidFill>
                <a:latin typeface="Angsana New" pitchFamily="18" charset="-34"/>
              </a:rPr>
              <a:t>จัดระดับคุณภาพ</a:t>
            </a:r>
          </a:p>
          <a:p>
            <a:pPr algn="ctr"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th-TH" altLang="th-TH" b="1">
                <a:solidFill>
                  <a:srgbClr val="002060"/>
                </a:solidFill>
                <a:latin typeface="Angsana New" pitchFamily="18" charset="-34"/>
              </a:rPr>
              <a:t>ด้วย “ดาว”</a:t>
            </a:r>
          </a:p>
        </p:txBody>
      </p:sp>
      <p:sp>
        <p:nvSpPr>
          <p:cNvPr id="20" name="ดาว 5 แฉก 19"/>
          <p:cNvSpPr/>
          <p:nvPr/>
        </p:nvSpPr>
        <p:spPr>
          <a:xfrm>
            <a:off x="7776356" y="3652903"/>
            <a:ext cx="612068" cy="672980"/>
          </a:xfrm>
          <a:prstGeom prst="star5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1" name="สามเหลี่ยมหน้าจั่ว 20"/>
          <p:cNvSpPr/>
          <p:nvPr/>
        </p:nvSpPr>
        <p:spPr>
          <a:xfrm>
            <a:off x="2327374" y="1800331"/>
            <a:ext cx="228402" cy="188509"/>
          </a:xfrm>
          <a:prstGeom prst="triangle">
            <a:avLst/>
          </a:prstGeom>
          <a:scene3d>
            <a:camera prst="orthographicFront">
              <a:rot lat="0" lon="0" rev="18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2" name="สามเหลี่ยมหน้าจั่ว 21"/>
          <p:cNvSpPr/>
          <p:nvPr/>
        </p:nvSpPr>
        <p:spPr>
          <a:xfrm>
            <a:off x="2195736" y="5637246"/>
            <a:ext cx="228402" cy="188509"/>
          </a:xfrm>
          <a:prstGeom prst="triangle">
            <a:avLst/>
          </a:prstGeom>
          <a:scene3d>
            <a:camera prst="orthographicFront">
              <a:rot lat="0" lon="0" rev="15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3" name="สามเหลี่ยมหน้าจั่ว 22"/>
          <p:cNvSpPr/>
          <p:nvPr/>
        </p:nvSpPr>
        <p:spPr>
          <a:xfrm>
            <a:off x="3897065" y="5624958"/>
            <a:ext cx="228402" cy="188509"/>
          </a:xfrm>
          <a:prstGeom prst="triangle">
            <a:avLst/>
          </a:prstGeom>
          <a:scene3d>
            <a:camera prst="orthographicFront">
              <a:rot lat="0" lon="0" rev="6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4" name="สามเหลี่ยมหน้าจั่ว 23"/>
          <p:cNvSpPr/>
          <p:nvPr/>
        </p:nvSpPr>
        <p:spPr>
          <a:xfrm>
            <a:off x="3958532" y="1903367"/>
            <a:ext cx="228402" cy="188509"/>
          </a:xfrm>
          <a:prstGeom prst="triangle">
            <a:avLst/>
          </a:prstGeom>
          <a:scene3d>
            <a:camera prst="orthographicFront">
              <a:rot lat="0" lon="0" rev="39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25" name="ตาราง 24"/>
          <p:cNvGraphicFramePr>
            <a:graphicFrameLocks noGrp="1"/>
          </p:cNvGraphicFramePr>
          <p:nvPr/>
        </p:nvGraphicFramePr>
        <p:xfrm>
          <a:off x="7056438" y="4692650"/>
          <a:ext cx="2008187" cy="13811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08187"/>
              </a:tblGrid>
              <a:tr h="690563"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 </a:t>
                      </a:r>
                      <a:r>
                        <a:rPr lang="th-TH" sz="3700" b="1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ดาว</a:t>
                      </a:r>
                      <a:endParaRPr lang="th-TH" sz="3700" b="1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398" marR="91398" marT="60932" marB="60932"/>
                </a:tc>
              </a:tr>
              <a:tr h="690563">
                <a:tc>
                  <a:txBody>
                    <a:bodyPr/>
                    <a:lstStyle/>
                    <a:p>
                      <a:pPr algn="ctr"/>
                      <a:r>
                        <a:rPr lang="th-TH" sz="3700" b="1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เกณฑ์คะแนน</a:t>
                      </a:r>
                      <a:endParaRPr lang="th-TH" sz="3700" b="1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398" marR="91398" marT="60932" marB="60932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179388" y="2122488"/>
            <a:ext cx="3438525" cy="46196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h-TH" sz="2400" b="1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ส่วนที่ 1 บริหารดี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79388" y="4714875"/>
            <a:ext cx="3438525" cy="46196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h-TH" sz="2400" b="1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ส่วนที่ </a:t>
            </a:r>
            <a:r>
              <a:rPr lang="en-US" sz="2400" b="1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4</a:t>
            </a:r>
            <a:r>
              <a:rPr lang="th-TH" sz="2400" b="1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 บริการดี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79388" y="2987675"/>
            <a:ext cx="3438525" cy="4603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h-TH" sz="2400" b="1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ส่วนที่ 2 ประสานงานดี ภาคีมีส่วนร่วม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79388" y="5502275"/>
            <a:ext cx="3438525" cy="4603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h-TH" sz="2400" b="1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ส่วนที่ </a:t>
            </a:r>
            <a:r>
              <a:rPr lang="en-US" sz="2400" b="1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5</a:t>
            </a:r>
            <a:r>
              <a:rPr lang="th-TH" sz="2400" b="1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 ประชาชนมีสุขภาพดี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4140200" y="68263"/>
            <a:ext cx="4899025" cy="101600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h-TH" sz="16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หมวด 1 การนำองค์กรและการจัดการดี</a:t>
            </a:r>
          </a:p>
          <a:p>
            <a:pPr>
              <a:defRPr/>
            </a:pPr>
            <a:r>
              <a:rPr lang="en-US" sz="16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    </a:t>
            </a:r>
            <a:r>
              <a:rPr lang="th-TH" sz="14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1.1 ภาวะผู้นำ การนำ </a:t>
            </a:r>
            <a:r>
              <a:rPr lang="th-TH" sz="1400" b="1" dirty="0" err="1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ธรรมาภิ</a:t>
            </a:r>
            <a:r>
              <a:rPr lang="th-TH" sz="14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บาล</a:t>
            </a:r>
          </a:p>
          <a:p>
            <a:pPr>
              <a:defRPr/>
            </a:pPr>
            <a:r>
              <a:rPr lang="en-US" sz="14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     </a:t>
            </a:r>
            <a:r>
              <a:rPr lang="th-TH" sz="14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1.2 แผนกลยุทธ์ด้านสุขภาพ</a:t>
            </a:r>
          </a:p>
          <a:p>
            <a:pPr>
              <a:defRPr/>
            </a:pPr>
            <a:r>
              <a:rPr lang="th-TH" sz="14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     1.3 ระบบงาน/กระบวนการที่สำคัญ</a:t>
            </a: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4141788" y="3049588"/>
            <a:ext cx="4897437" cy="1076325"/>
          </a:xfrm>
          <a:prstGeom prst="rect">
            <a:avLst/>
          </a:prstGeom>
          <a:solidFill>
            <a:srgbClr val="7030A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h-TH" sz="1600" b="1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หมวด 3 การมุ่งเน้นทรัพยากรบุคคล</a:t>
            </a:r>
          </a:p>
          <a:p>
            <a:pPr>
              <a:defRPr/>
            </a:pPr>
            <a:r>
              <a:rPr lang="en-US" sz="1200" b="1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      </a:t>
            </a:r>
            <a:r>
              <a:rPr lang="th-TH" sz="1200" b="1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3.1 มีการจัดการอัตรากำลังด้านสุขภาพ </a:t>
            </a:r>
          </a:p>
          <a:p>
            <a:pPr>
              <a:defRPr/>
            </a:pPr>
            <a:r>
              <a:rPr lang="en-US" sz="1200" b="1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      </a:t>
            </a:r>
            <a:r>
              <a:rPr lang="th-TH" sz="1200" b="1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3.2</a:t>
            </a:r>
            <a:r>
              <a:rPr lang="en-US" sz="1200" b="1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200" b="1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มีการสร้างความผาสุกและความพึงพอใจแก่บุคลากร</a:t>
            </a:r>
          </a:p>
          <a:p>
            <a:pPr>
              <a:defRPr/>
            </a:pPr>
            <a:r>
              <a:rPr lang="en-US" sz="1200" b="1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      3</a:t>
            </a:r>
            <a:r>
              <a:rPr lang="th-TH" sz="1200" b="1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.3 มีระบบพัฒนาการเรียนรู้ของบุคลากรและการประเมินผลการการปฏิบัติงาน </a:t>
            </a:r>
          </a:p>
          <a:p>
            <a:pPr>
              <a:defRPr/>
            </a:pPr>
            <a:r>
              <a:rPr lang="en-US" sz="1200" b="1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      </a:t>
            </a:r>
            <a:r>
              <a:rPr lang="th-TH" sz="1200" b="1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3.</a:t>
            </a:r>
            <a:r>
              <a:rPr lang="en-US" sz="1200" b="1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4</a:t>
            </a:r>
            <a:r>
              <a:rPr lang="th-TH" sz="1200" b="1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 มีการเสริมพลังประชาชนและครอบครัวให้มีศักยภาพในการดูแลสุขภาพตนเอง (</a:t>
            </a:r>
            <a:r>
              <a:rPr lang="en-US" sz="1200" b="1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self care)</a:t>
            </a: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4141788" y="4519613"/>
            <a:ext cx="4897437" cy="83820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ts val="1500"/>
              </a:lnSpc>
              <a:defRPr/>
            </a:pPr>
            <a:r>
              <a:rPr lang="th-TH" sz="16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หมวด 4 การจัดระบบบริการครอบคลุมประเภทและประชากรทุกกลุ่มวัย</a:t>
            </a:r>
          </a:p>
          <a:p>
            <a:pPr>
              <a:defRPr/>
            </a:pPr>
            <a:r>
              <a:rPr lang="en-US" sz="1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  </a:t>
            </a:r>
            <a:r>
              <a:rPr lang="th-TH" sz="1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4.1 จัดบริการตามสภาพปัญหาชุมชน </a:t>
            </a:r>
            <a:r>
              <a:rPr lang="en-US" sz="1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ODOP</a:t>
            </a:r>
            <a:r>
              <a:rPr lang="th-TH" sz="1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sz="1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/OTOP</a:t>
            </a:r>
            <a:endParaRPr lang="th-TH" sz="12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>
              <a:defRPr/>
            </a:pPr>
            <a:r>
              <a:rPr lang="en-US" sz="1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  </a:t>
            </a:r>
            <a:r>
              <a:rPr lang="th-TH" sz="1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4.</a:t>
            </a:r>
            <a:r>
              <a:rPr lang="en-US" sz="1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</a:t>
            </a:r>
            <a:r>
              <a:rPr lang="th-TH" sz="1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การบริการในสถานบริการ</a:t>
            </a:r>
          </a:p>
          <a:p>
            <a:pPr>
              <a:defRPr/>
            </a:pPr>
            <a:r>
              <a:rPr lang="en-US" sz="1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  </a:t>
            </a:r>
            <a:r>
              <a:rPr lang="th-TH" sz="1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4.3 การบริการในชุมชน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4141788" y="1412875"/>
            <a:ext cx="4892675" cy="126206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h-TH" sz="16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หมวด 2 การให้ความสำคัญกับประชากรเป้าหมาย ชุมชนและผู้มีส่วนได้ส่วนเสีย</a:t>
            </a:r>
          </a:p>
          <a:p>
            <a:pPr>
              <a:defRPr/>
            </a:pPr>
            <a:r>
              <a:rPr lang="en-US" sz="1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   </a:t>
            </a:r>
            <a:r>
              <a:rPr lang="th-TH" sz="1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2.1 การได้มาซึ่งปัญหาของชุมชน (</a:t>
            </a:r>
            <a:r>
              <a:rPr lang="en-US" sz="1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ODOP</a:t>
            </a:r>
            <a:r>
              <a:rPr lang="th-TH" sz="1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/</a:t>
            </a:r>
            <a:r>
              <a:rPr lang="en-US" sz="1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OTOP) </a:t>
            </a:r>
            <a:r>
              <a:rPr lang="th-TH" sz="1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ประชากรกลุ่มเป้าหมาย ฐานข้อมูลผู้รับบริการ</a:t>
            </a:r>
          </a:p>
          <a:p>
            <a:pPr>
              <a:defRPr/>
            </a:pPr>
            <a:r>
              <a:rPr lang="en-US" sz="1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   </a:t>
            </a:r>
            <a:r>
              <a:rPr lang="th-TH" sz="1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2.2 ประสานงานภายในเครือข่าย	</a:t>
            </a:r>
            <a:endParaRPr lang="en-US" sz="12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>
              <a:defRPr/>
            </a:pPr>
            <a:r>
              <a:rPr lang="en-US" sz="1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   </a:t>
            </a:r>
            <a:r>
              <a:rPr lang="th-TH" sz="1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2.3 ประสานงานภายนอก และภาคีเครือข่าย</a:t>
            </a:r>
          </a:p>
          <a:p>
            <a:pPr>
              <a:defRPr/>
            </a:pPr>
            <a:r>
              <a:rPr lang="en-US" sz="1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   </a:t>
            </a:r>
            <a:r>
              <a:rPr lang="th-TH" sz="1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2.4 ภาคีเครือข่ายสุขภาพมีส่วนร่วมในการจัดการสุขภาพ	</a:t>
            </a:r>
          </a:p>
          <a:p>
            <a:pPr>
              <a:defRPr/>
            </a:pPr>
            <a:r>
              <a:rPr lang="en-US" sz="1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   </a:t>
            </a:r>
            <a:r>
              <a:rPr lang="th-TH" sz="1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2.5 </a:t>
            </a:r>
            <a:r>
              <a:rPr lang="th-TH" sz="1200" b="1" spc="-3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ความสัมพันธ์ความพึงพอใจ ของประชากรกลุ่มเป้าหมายชุมชน ผู้มีส่วนได้ส่วนเสีย และการจัดการข้อร้องเรียน</a:t>
            </a: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4141788" y="5599113"/>
            <a:ext cx="4894262" cy="8921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h-TH" sz="16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หมวด 5 ผลลัพธ์</a:t>
            </a:r>
            <a:endParaRPr lang="en-US" sz="16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>
              <a:defRPr/>
            </a:pPr>
            <a:r>
              <a:rPr lang="th-TH" sz="1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  5.1 บทบาทของบุคคลและครอบครัวในการดูแลตนเอง (</a:t>
            </a:r>
            <a:r>
              <a:rPr lang="en-US" sz="1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Self Care)</a:t>
            </a:r>
            <a:endParaRPr lang="th-TH" sz="12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>
              <a:defRPr/>
            </a:pPr>
            <a:r>
              <a:rPr lang="th-TH" sz="1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  5.2 ผลลัพธ์ตามตัวชี้วัด (</a:t>
            </a:r>
            <a:r>
              <a:rPr lang="en-US" sz="1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KPI)</a:t>
            </a:r>
          </a:p>
          <a:p>
            <a:pPr>
              <a:defRPr/>
            </a:pPr>
            <a:r>
              <a:rPr lang="th-TH" sz="1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  5.3 นวัตกรรม งานวิจัย การจัดการองค์ความรู้</a:t>
            </a: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179388" y="3881438"/>
            <a:ext cx="3438525" cy="46196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h-TH" sz="2400" b="1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ส่วนที่ 3 บุคลากรดี</a:t>
            </a:r>
          </a:p>
        </p:txBody>
      </p:sp>
      <p:cxnSp>
        <p:nvCxnSpPr>
          <p:cNvPr id="3" name="ลูกศรเชื่อมต่อแบบตรง 2"/>
          <p:cNvCxnSpPr>
            <a:stCxn id="5" idx="3"/>
            <a:endCxn id="9" idx="1"/>
          </p:cNvCxnSpPr>
          <p:nvPr/>
        </p:nvCxnSpPr>
        <p:spPr>
          <a:xfrm flipV="1">
            <a:off x="3617913" y="576263"/>
            <a:ext cx="522287" cy="1778000"/>
          </a:xfrm>
          <a:prstGeom prst="straightConnector1">
            <a:avLst/>
          </a:prstGeom>
          <a:ln>
            <a:solidFill>
              <a:srgbClr val="FF0066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ลูกศรเชื่อมต่อแบบตรง 9"/>
          <p:cNvCxnSpPr>
            <a:stCxn id="7" idx="3"/>
            <a:endCxn id="13" idx="1"/>
          </p:cNvCxnSpPr>
          <p:nvPr/>
        </p:nvCxnSpPr>
        <p:spPr>
          <a:xfrm flipV="1">
            <a:off x="3617913" y="2043113"/>
            <a:ext cx="523875" cy="117475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ลูกศรเชื่อมต่อแบบตรง 15"/>
          <p:cNvCxnSpPr>
            <a:stCxn id="22" idx="3"/>
            <a:endCxn id="11" idx="1"/>
          </p:cNvCxnSpPr>
          <p:nvPr/>
        </p:nvCxnSpPr>
        <p:spPr>
          <a:xfrm flipV="1">
            <a:off x="3617913" y="3587750"/>
            <a:ext cx="523875" cy="523875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ลูกศรเชื่อมต่อแบบตรง 17"/>
          <p:cNvCxnSpPr>
            <a:stCxn id="6" idx="3"/>
            <a:endCxn id="12" idx="1"/>
          </p:cNvCxnSpPr>
          <p:nvPr/>
        </p:nvCxnSpPr>
        <p:spPr>
          <a:xfrm flipV="1">
            <a:off x="3617913" y="4938713"/>
            <a:ext cx="523875" cy="7937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ลูกศรเชื่อมต่อแบบตรง 23"/>
          <p:cNvCxnSpPr>
            <a:stCxn id="8" idx="3"/>
            <a:endCxn id="14" idx="1"/>
          </p:cNvCxnSpPr>
          <p:nvPr/>
        </p:nvCxnSpPr>
        <p:spPr>
          <a:xfrm>
            <a:off x="3617913" y="5732463"/>
            <a:ext cx="523875" cy="31273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สี่เหลี่ยมผืนผ้า 26"/>
          <p:cNvSpPr/>
          <p:nvPr/>
        </p:nvSpPr>
        <p:spPr>
          <a:xfrm>
            <a:off x="6443663" y="468313"/>
            <a:ext cx="1873250" cy="554037"/>
          </a:xfrm>
          <a:prstGeom prst="rect">
            <a:avLst/>
          </a:prstGeom>
          <a:solidFill>
            <a:srgbClr val="FFCCFF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ts val="1200"/>
              </a:lnSpc>
              <a:defRPr/>
            </a:pPr>
            <a:r>
              <a:rPr lang="en-US" sz="12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12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การจัดการการเงินและบัญชี</a:t>
            </a:r>
          </a:p>
          <a:p>
            <a:pPr>
              <a:lnSpc>
                <a:spcPts val="1200"/>
              </a:lnSpc>
              <a:defRPr/>
            </a:pPr>
            <a:r>
              <a:rPr lang="en-US" sz="12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1200" spc="-1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การจัดการอาคาร สถานที่ สภาพแวดล้อม</a:t>
            </a:r>
            <a:endParaRPr lang="en-US" sz="1200" spc="-10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lnSpc>
                <a:spcPts val="1200"/>
              </a:lnSpc>
              <a:defRPr/>
            </a:pPr>
            <a:r>
              <a:rPr lang="en-US" sz="12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12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การจัดระบบบริการสนับสนุน</a:t>
            </a:r>
            <a:endParaRPr lang="en-US" sz="1200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66" name="ตัวเชื่อมต่อหักมุม 65"/>
          <p:cNvCxnSpPr>
            <a:endCxn id="27" idx="1"/>
          </p:cNvCxnSpPr>
          <p:nvPr/>
        </p:nvCxnSpPr>
        <p:spPr>
          <a:xfrm rot="5400000" flipH="1" flipV="1">
            <a:off x="6033294" y="797719"/>
            <a:ext cx="461963" cy="358775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สี่เหลี่ยมผืนผ้า 1"/>
          <p:cNvSpPr/>
          <p:nvPr/>
        </p:nvSpPr>
        <p:spPr>
          <a:xfrm>
            <a:off x="8351156" y="68627"/>
            <a:ext cx="68320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gsana New" pitchFamily="18" charset="-34"/>
              </a:rPr>
              <a:t>30%</a:t>
            </a:r>
            <a:endParaRPr lang="th-TH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ngsana New" pitchFamily="18" charset="-34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8351156" y="1864182"/>
            <a:ext cx="68320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gsana New" pitchFamily="18" charset="-34"/>
              </a:rPr>
              <a:t>10%</a:t>
            </a:r>
            <a:endParaRPr lang="th-TH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ngsana New" pitchFamily="18" charset="-34"/>
            </a:endParaRPr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8355491" y="3377119"/>
            <a:ext cx="68320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gsana New" pitchFamily="18" charset="-34"/>
              </a:rPr>
              <a:t>10%</a:t>
            </a:r>
            <a:endParaRPr lang="th-TH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ngsana New" pitchFamily="18" charset="-34"/>
            </a:endParaRPr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8355491" y="4688267"/>
            <a:ext cx="68320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th-TH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gsana New" pitchFamily="18" charset="-34"/>
              </a:rPr>
              <a:t>3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gsana New" pitchFamily="18" charset="-34"/>
              </a:rPr>
              <a:t>0%</a:t>
            </a:r>
            <a:endParaRPr lang="th-TH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ngsana New" pitchFamily="18" charset="-34"/>
            </a:endParaRPr>
          </a:p>
        </p:txBody>
      </p:sp>
      <p:sp>
        <p:nvSpPr>
          <p:cNvPr id="28" name="สี่เหลี่ยมผืนผ้า 27"/>
          <p:cNvSpPr/>
          <p:nvPr/>
        </p:nvSpPr>
        <p:spPr>
          <a:xfrm>
            <a:off x="8333049" y="5804489"/>
            <a:ext cx="72808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prstClr val="black"/>
                </a:solidFill>
                <a:latin typeface="Angsana New" pitchFamily="18" charset="-34"/>
              </a:rPr>
              <a:t>20%</a:t>
            </a:r>
            <a:endParaRPr lang="th-TH" sz="32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prstClr val="black"/>
              </a:solidFill>
              <a:latin typeface="Angsana New" pitchFamily="18" charset="-34"/>
            </a:endParaRPr>
          </a:p>
        </p:txBody>
      </p:sp>
      <p:sp>
        <p:nvSpPr>
          <p:cNvPr id="31" name="สี่เหลี่ยมผืนผ้า 30"/>
          <p:cNvSpPr/>
          <p:nvPr/>
        </p:nvSpPr>
        <p:spPr>
          <a:xfrm>
            <a:off x="765402" y="799788"/>
            <a:ext cx="226696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000"/>
              </a:lnSpc>
              <a:defRPr/>
            </a:pPr>
            <a:r>
              <a:rPr lang="th-TH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Angsana New" pitchFamily="18" charset="-34"/>
              </a:rPr>
              <a:t>รพ.สต.ติดดาว </a:t>
            </a:r>
            <a:endParaRPr lang="en-US" sz="4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00FF"/>
              </a:solidFill>
              <a:latin typeface="Angsana New" pitchFamily="18" charset="-34"/>
            </a:endParaRPr>
          </a:p>
          <a:p>
            <a:pPr algn="ctr">
              <a:lnSpc>
                <a:spcPts val="3000"/>
              </a:lnSpc>
              <a:defRPr/>
            </a:pPr>
            <a:r>
              <a:rPr lang="en-US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Angsana New" pitchFamily="18" charset="-34"/>
              </a:rPr>
              <a:t>(</a:t>
            </a:r>
            <a:r>
              <a:rPr lang="th-TH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Angsana New" pitchFamily="18" charset="-34"/>
              </a:rPr>
              <a:t>5 ดาว </a:t>
            </a:r>
            <a:r>
              <a:rPr lang="en-US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Angsana New" pitchFamily="18" charset="-34"/>
              </a:rPr>
              <a:t>5</a:t>
            </a:r>
            <a:r>
              <a:rPr lang="th-TH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Angsana New" pitchFamily="18" charset="-34"/>
              </a:rPr>
              <a:t> ดี)</a:t>
            </a:r>
            <a:endParaRPr lang="en-US" sz="4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00FF"/>
              </a:solidFill>
              <a:latin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29"/>
          <p:cNvSpPr>
            <a:spLocks noChangeArrowheads="1"/>
          </p:cNvSpPr>
          <p:nvPr/>
        </p:nvSpPr>
        <p:spPr bwMode="auto">
          <a:xfrm>
            <a:off x="14288" y="260350"/>
            <a:ext cx="9144000" cy="7416800"/>
          </a:xfrm>
          <a:prstGeom prst="rect">
            <a:avLst/>
          </a:prstGeom>
          <a:solidFill>
            <a:srgbClr val="00409E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>
              <a:defRPr/>
            </a:pPr>
            <a:endParaRPr lang="th-TH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</p:txBody>
      </p:sp>
      <p:sp>
        <p:nvSpPr>
          <p:cNvPr id="9" name="คลื่น 8"/>
          <p:cNvSpPr/>
          <p:nvPr/>
        </p:nvSpPr>
        <p:spPr>
          <a:xfrm>
            <a:off x="1547813" y="1916113"/>
            <a:ext cx="5545137" cy="2808287"/>
          </a:xfrm>
          <a:prstGeom prst="wave">
            <a:avLst>
              <a:gd name="adj1" fmla="val 12500"/>
              <a:gd name="adj2" fmla="val 444"/>
            </a:avLst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หมวดที่</a:t>
            </a:r>
            <a:r>
              <a:rPr lang="en-US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.บริหารดี </a:t>
            </a:r>
            <a:r>
              <a:rPr lang="en-US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การนำองค์กร และการจัดการดี</a:t>
            </a:r>
          </a:p>
        </p:txBody>
      </p:sp>
      <p:sp>
        <p:nvSpPr>
          <p:cNvPr id="49156" name="ชื่อเรื่อง 1"/>
          <p:cNvSpPr txBox="1">
            <a:spLocks/>
          </p:cNvSpPr>
          <p:nvPr/>
        </p:nvSpPr>
        <p:spPr bwMode="auto">
          <a:xfrm>
            <a:off x="0" y="0"/>
            <a:ext cx="9144000" cy="1000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th-TH" altLang="th-TH" sz="3400" b="1">
                <a:solidFill>
                  <a:srgbClr val="0051C8"/>
                </a:solidFill>
                <a:latin typeface="TH SarabunPSK" pitchFamily="34" charset="-34"/>
                <a:cs typeface="TH SarabunPSK" pitchFamily="34" charset="-34"/>
              </a:rPr>
              <a:t>โรงพยาบาลส่งเสริมสุขภาพตำบลบ้านจันดุม</a:t>
            </a:r>
            <a:endParaRPr lang="th-TH" altLang="th-TH" sz="3400">
              <a:solidFill>
                <a:srgbClr val="0051C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การนำองค์กร และการจัดการดี</a:t>
            </a:r>
          </a:p>
        </p:txBody>
      </p:sp>
      <p:pic>
        <p:nvPicPr>
          <p:cNvPr id="50179" name="ตัวยึดเนื้อหา 19" descr="IMG_8523.JPG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6950" y="3357563"/>
            <a:ext cx="3879850" cy="2586037"/>
          </a:xfrm>
        </p:spPr>
      </p:pic>
      <p:graphicFrame>
        <p:nvGraphicFramePr>
          <p:cNvPr id="17" name="Group 53"/>
          <p:cNvGraphicFramePr>
            <a:graphicFrameLocks/>
          </p:cNvGraphicFramePr>
          <p:nvPr/>
        </p:nvGraphicFramePr>
        <p:xfrm>
          <a:off x="357188" y="2286000"/>
          <a:ext cx="8350250" cy="4102100"/>
        </p:xfrm>
        <a:graphic>
          <a:graphicData uri="http://schemas.openxmlformats.org/drawingml/2006/table">
            <a:tbl>
              <a:tblPr/>
              <a:tblGrid>
                <a:gridCol w="3741847"/>
                <a:gridCol w="4608403"/>
              </a:tblGrid>
              <a:tr h="8572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คณะกรรมการสุขภาพอำเภอ</a:t>
                      </a:r>
                    </a:p>
                  </a:txBody>
                  <a:tcPr marL="91436" marR="91436" marT="45684" marB="456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คณะกรรมการสุขภาพตำบล</a:t>
                      </a:r>
                      <a:endParaRPr kumimoji="0" lang="th-TH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 pitchFamily="18" charset="0"/>
                        <a:cs typeface="TH SarabunPSK" pitchFamily="34" charset="-34"/>
                      </a:endParaRPr>
                    </a:p>
                  </a:txBody>
                  <a:tcPr marL="91436" marR="91436" marT="45684" marB="456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448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 pitchFamily="18" charset="0"/>
                        <a:cs typeface="TH SarabunPSK" pitchFamily="34" charset="-34"/>
                      </a:endParaRPr>
                    </a:p>
                  </a:txBody>
                  <a:tcPr marL="91436" marR="91436" marT="45684" marB="456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 pitchFamily="18" charset="0"/>
                        <a:cs typeface="TH SarabunPSK" pitchFamily="34" charset="-34"/>
                      </a:endParaRPr>
                    </a:p>
                  </a:txBody>
                  <a:tcPr marL="91436" marR="91436" marT="45684" marB="456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9" name="Picture 3" descr="C:\Documents and Settings\PPcom\Desktop\รูปภาพเตรียมทำสไลด์\12642926_672736799496497_2656564229941932372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4653136"/>
            <a:ext cx="2000264" cy="17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0192" name="สี่เหลี่ยมผืนผ้า 8"/>
          <p:cNvSpPr>
            <a:spLocks noChangeArrowheads="1"/>
          </p:cNvSpPr>
          <p:nvPr/>
        </p:nvSpPr>
        <p:spPr bwMode="auto">
          <a:xfrm>
            <a:off x="2428875" y="1143000"/>
            <a:ext cx="4214813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b="1">
                <a:latin typeface="Angsana New" pitchFamily="18" charset="-34"/>
              </a:rPr>
              <a:t>ภาวะผู้นำ การนำ ธรรมาภิบาล</a:t>
            </a: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857250" y="1714500"/>
            <a:ext cx="7929563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มีการทำงานร่วมกันของคณะกรรมการสุขภาพอำเภอ (</a:t>
            </a:r>
            <a:r>
              <a:rPr lang="en-US" sz="2400" b="1" dirty="0">
                <a:latin typeface="Angsana New" pitchFamily="18" charset="-34"/>
              </a:rPr>
              <a:t>DHS</a:t>
            </a:r>
            <a:r>
              <a:rPr lang="th-TH" sz="2400" b="1" dirty="0">
                <a:latin typeface="Angsana New" pitchFamily="18" charset="-34"/>
              </a:rPr>
              <a:t>)และคณะกรรมการสุขภาพตำบล</a:t>
            </a:r>
          </a:p>
        </p:txBody>
      </p:sp>
      <p:pic>
        <p:nvPicPr>
          <p:cNvPr id="11" name="Picture 4" descr="D:\งานลิ\รูปนำเสนอกองทุน\DSC057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140968"/>
            <a:ext cx="2308220" cy="1732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6258" name="Picture 2" descr="G:\ติดดาววว\รูป\DSC070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3140968"/>
            <a:ext cx="2901798" cy="21764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6259" name="Picture 3" descr="G:\ติดดาววว\รูป\13153341_10205938308486098_295304054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4869160"/>
            <a:ext cx="2627784" cy="14781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1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การนำองค์กร และการจัดการดี</a:t>
            </a:r>
          </a:p>
        </p:txBody>
      </p:sp>
      <p:pic>
        <p:nvPicPr>
          <p:cNvPr id="51203" name="ตัวยึดเนื้อหา 19" descr="IMG_8523.JPG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6950" y="3357563"/>
            <a:ext cx="3879850" cy="2586037"/>
          </a:xfrm>
        </p:spPr>
      </p:pic>
      <p:graphicFrame>
        <p:nvGraphicFramePr>
          <p:cNvPr id="17" name="Group 53"/>
          <p:cNvGraphicFramePr>
            <a:graphicFrameLocks/>
          </p:cNvGraphicFramePr>
          <p:nvPr/>
        </p:nvGraphicFramePr>
        <p:xfrm>
          <a:off x="428625" y="2286000"/>
          <a:ext cx="8350250" cy="4000500"/>
        </p:xfrm>
        <a:graphic>
          <a:graphicData uri="http://schemas.openxmlformats.org/drawingml/2006/table">
            <a:tbl>
              <a:tblPr/>
              <a:tblGrid>
                <a:gridCol w="3741847"/>
                <a:gridCol w="4608403"/>
              </a:tblGrid>
              <a:tr h="8126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แผนสุขภาพระดับอำเภอ</a:t>
                      </a:r>
                    </a:p>
                  </a:txBody>
                  <a:tcPr marL="91436" marR="91436" marT="45684" marB="456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แผนสุขภาพระดับตำบล</a:t>
                      </a:r>
                      <a:endParaRPr kumimoji="0" lang="th-TH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 pitchFamily="18" charset="0"/>
                        <a:cs typeface="TH SarabunPSK" pitchFamily="34" charset="-34"/>
                      </a:endParaRPr>
                    </a:p>
                  </a:txBody>
                  <a:tcPr marL="91436" marR="91436" marT="45684" marB="456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878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 pitchFamily="18" charset="0"/>
                        <a:cs typeface="TH SarabunPSK" pitchFamily="34" charset="-34"/>
                      </a:endParaRPr>
                    </a:p>
                  </a:txBody>
                  <a:tcPr marL="91436" marR="91436" marT="45684" marB="456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Times New Roman" pitchFamily="18" charset="0"/>
                        <a:cs typeface="TH SarabunPSK" pitchFamily="34" charset="-34"/>
                      </a:endParaRPr>
                    </a:p>
                  </a:txBody>
                  <a:tcPr marL="91436" marR="91436" marT="45684" marB="456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1215" name="สี่เหลี่ยมผืนผ้า 8"/>
          <p:cNvSpPr>
            <a:spLocks noChangeArrowheads="1"/>
          </p:cNvSpPr>
          <p:nvPr/>
        </p:nvSpPr>
        <p:spPr bwMode="auto">
          <a:xfrm>
            <a:off x="2428875" y="1143000"/>
            <a:ext cx="4071938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b="1">
                <a:latin typeface="Angsana New" pitchFamily="18" charset="-34"/>
              </a:rPr>
              <a:t>แผนกลยุทธ์ด้านสุขภาพ</a:t>
            </a: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857250" y="1714500"/>
            <a:ext cx="7929563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การจัดทำยุทธ์ศาสตร์และกลยุทธ์ เพื่อนำไปจัดทำแผนปฏิบัติการ</a:t>
            </a:r>
          </a:p>
        </p:txBody>
      </p:sp>
      <p:pic>
        <p:nvPicPr>
          <p:cNvPr id="97282" name="Picture 2" descr="G:\ติดดาววว\รูป\13162571_10205938315886283_1432369645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140968"/>
            <a:ext cx="2664296" cy="1851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7283" name="Picture 3" descr="G:\ติดดาววว\รูป\18386720_1293748694013929_136106381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4665705"/>
            <a:ext cx="2843808" cy="1643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7284" name="Picture 4" descr="G:\ติดดาววว\รูป\18387170_1293748877347244_544876108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4581128"/>
            <a:ext cx="2915815" cy="1698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4" descr="D:\งานลิ\รูปนำเสนอกองทุน\DSC057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3140968"/>
            <a:ext cx="2308220" cy="1732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1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การนำองค์กร และการจัดการดี</a:t>
            </a:r>
          </a:p>
        </p:txBody>
      </p:sp>
      <p:sp>
        <p:nvSpPr>
          <p:cNvPr id="52227" name="สี่เหลี่ยมผืนผ้า 12"/>
          <p:cNvSpPr>
            <a:spLocks noChangeArrowheads="1"/>
          </p:cNvSpPr>
          <p:nvPr/>
        </p:nvSpPr>
        <p:spPr bwMode="auto">
          <a:xfrm>
            <a:off x="2428875" y="1143000"/>
            <a:ext cx="4071938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b="1">
                <a:latin typeface="Angsana New" pitchFamily="18" charset="-34"/>
              </a:rPr>
              <a:t>การจัดการการเงินการบัญชี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28625" y="1857375"/>
            <a:ext cx="8358188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มีแผนการใช้เงิน มีการควบคุมกำกับ ติดตาม มีคณะกรรมการการเงิน มีการตรวจสอบภายใน </a:t>
            </a:r>
            <a:r>
              <a:rPr lang="en-US" sz="2400" b="1" dirty="0">
                <a:latin typeface="Angsana New" pitchFamily="18" charset="-34"/>
              </a:rPr>
              <a:t>2 </a:t>
            </a:r>
            <a:r>
              <a:rPr lang="th-TH" sz="2400" b="1" dirty="0">
                <a:latin typeface="Angsana New" pitchFamily="18" charset="-34"/>
              </a:rPr>
              <a:t>ครั้ง/ปี</a:t>
            </a:r>
          </a:p>
        </p:txBody>
      </p:sp>
      <p:pic>
        <p:nvPicPr>
          <p:cNvPr id="9" name="Picture 4" descr="D:\งานลิ\รูปนำเสนอกองทุน\DSC05728.JPG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66671" y="2636912"/>
            <a:ext cx="3133321" cy="2520280"/>
          </a:xfrm>
          <a:effectLst>
            <a:softEdge rad="112500"/>
          </a:effectLst>
        </p:spPr>
      </p:pic>
      <p:pic>
        <p:nvPicPr>
          <p:cNvPr id="98306" name="Picture 2" descr="G:\ติดดาววว\รูป\13181084_10205938307806081_467732714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693053"/>
            <a:ext cx="2983260" cy="2464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plubplach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2"/>
          <p:cNvSpPr>
            <a:spLocks noChangeArrowheads="1"/>
          </p:cNvSpPr>
          <p:nvPr/>
        </p:nvSpPr>
        <p:spPr bwMode="auto">
          <a:xfrm>
            <a:off x="1447800" y="990600"/>
            <a:ext cx="1047750" cy="523875"/>
          </a:xfrm>
          <a:prstGeom prst="wedgeRoundRectCallout">
            <a:avLst>
              <a:gd name="adj1" fmla="val -26847"/>
              <a:gd name="adj2" fmla="val 113634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th-TH" altLang="th-TH" sz="1600" b="1">
                <a:latin typeface="Angsana New" pitchFamily="18" charset="-34"/>
              </a:rPr>
              <a:t>รพ</a:t>
            </a:r>
            <a:r>
              <a:rPr lang="en-US" altLang="th-TH" sz="1600" b="1">
                <a:latin typeface="Angsana New" pitchFamily="18" charset="-34"/>
              </a:rPr>
              <a:t>.</a:t>
            </a:r>
            <a:r>
              <a:rPr lang="th-TH" altLang="th-TH" sz="1600" b="1">
                <a:latin typeface="Angsana New" pitchFamily="18" charset="-34"/>
              </a:rPr>
              <a:t>สต</a:t>
            </a:r>
            <a:r>
              <a:rPr lang="en-US" altLang="th-TH" sz="1600" b="1">
                <a:latin typeface="Angsana New" pitchFamily="18" charset="-34"/>
              </a:rPr>
              <a:t>. </a:t>
            </a:r>
            <a:r>
              <a:rPr lang="th-TH" altLang="th-TH" sz="1600" b="1">
                <a:latin typeface="Angsana New" pitchFamily="18" charset="-34"/>
              </a:rPr>
              <a:t>สำโรง</a:t>
            </a:r>
            <a:endParaRPr lang="th-TH" altLang="th-TH" sz="1600">
              <a:latin typeface="Angsana New" pitchFamily="18" charset="-34"/>
            </a:endParaRPr>
          </a:p>
        </p:txBody>
      </p:sp>
      <p:sp>
        <p:nvSpPr>
          <p:cNvPr id="10244" name="AutoShape 3"/>
          <p:cNvSpPr>
            <a:spLocks noChangeArrowheads="1"/>
          </p:cNvSpPr>
          <p:nvPr/>
        </p:nvSpPr>
        <p:spPr bwMode="auto">
          <a:xfrm>
            <a:off x="2895600" y="1230313"/>
            <a:ext cx="1257300" cy="523875"/>
          </a:xfrm>
          <a:prstGeom prst="wedgeRoundRectCallout">
            <a:avLst>
              <a:gd name="adj1" fmla="val 50426"/>
              <a:gd name="adj2" fmla="val 111819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th-TH" altLang="th-TH" sz="1600" b="1">
                <a:latin typeface="Angsana New" pitchFamily="18" charset="-34"/>
              </a:rPr>
              <a:t>รพ</a:t>
            </a:r>
            <a:r>
              <a:rPr lang="en-US" altLang="th-TH" sz="1600" b="1">
                <a:latin typeface="Angsana New" pitchFamily="18" charset="-34"/>
              </a:rPr>
              <a:t>.</a:t>
            </a:r>
            <a:r>
              <a:rPr lang="th-TH" altLang="th-TH" sz="1600" b="1">
                <a:latin typeface="Angsana New" pitchFamily="18" charset="-34"/>
              </a:rPr>
              <a:t>สต</a:t>
            </a:r>
            <a:r>
              <a:rPr lang="en-US" altLang="th-TH" sz="1600" b="1">
                <a:latin typeface="Angsana New" pitchFamily="18" charset="-34"/>
              </a:rPr>
              <a:t>. </a:t>
            </a:r>
            <a:r>
              <a:rPr lang="th-TH" altLang="th-TH" sz="1600" b="1">
                <a:latin typeface="Angsana New" pitchFamily="18" charset="-34"/>
              </a:rPr>
              <a:t>ตาพระ</a:t>
            </a:r>
            <a:endParaRPr lang="th-TH" altLang="th-TH" sz="1600">
              <a:latin typeface="Angsana New" pitchFamily="18" charset="-34"/>
            </a:endParaRPr>
          </a:p>
        </p:txBody>
      </p:sp>
      <p:sp>
        <p:nvSpPr>
          <p:cNvPr id="10245" name="AutoShape 4"/>
          <p:cNvSpPr>
            <a:spLocks noChangeArrowheads="1"/>
          </p:cNvSpPr>
          <p:nvPr/>
        </p:nvSpPr>
        <p:spPr bwMode="auto">
          <a:xfrm>
            <a:off x="3138488" y="2828925"/>
            <a:ext cx="1228725" cy="419100"/>
          </a:xfrm>
          <a:prstGeom prst="wedgeRoundRectCallout">
            <a:avLst>
              <a:gd name="adj1" fmla="val 35634"/>
              <a:gd name="adj2" fmla="val 127273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th-TH" altLang="th-TH" sz="1600" b="1">
                <a:latin typeface="Angsana New" pitchFamily="18" charset="-34"/>
              </a:rPr>
              <a:t>รพ</a:t>
            </a:r>
            <a:r>
              <a:rPr lang="en-US" altLang="th-TH" sz="1600" b="1">
                <a:latin typeface="Angsana New" pitchFamily="18" charset="-34"/>
              </a:rPr>
              <a:t>.</a:t>
            </a:r>
            <a:r>
              <a:rPr lang="th-TH" altLang="th-TH" sz="1600" b="1">
                <a:latin typeface="Angsana New" pitchFamily="18" charset="-34"/>
              </a:rPr>
              <a:t>พลับพลาชัย</a:t>
            </a:r>
            <a:endParaRPr lang="th-TH" altLang="th-TH" sz="1600">
              <a:latin typeface="Angsana New" pitchFamily="18" charset="-34"/>
            </a:endParaRPr>
          </a:p>
        </p:txBody>
      </p:sp>
      <p:sp>
        <p:nvSpPr>
          <p:cNvPr id="10246" name="AutoShape 5"/>
          <p:cNvSpPr>
            <a:spLocks noChangeArrowheads="1"/>
          </p:cNvSpPr>
          <p:nvPr/>
        </p:nvSpPr>
        <p:spPr bwMode="auto">
          <a:xfrm>
            <a:off x="5176838" y="1458913"/>
            <a:ext cx="1300162" cy="523875"/>
          </a:xfrm>
          <a:prstGeom prst="wedgeRoundRectCallout">
            <a:avLst>
              <a:gd name="adj1" fmla="val -33213"/>
              <a:gd name="adj2" fmla="val 102727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th-TH" altLang="th-TH" sz="1600" b="1">
                <a:latin typeface="Angsana New" pitchFamily="18" charset="-34"/>
              </a:rPr>
              <a:t>รพ</a:t>
            </a:r>
            <a:r>
              <a:rPr lang="en-US" altLang="th-TH" sz="1600" b="1">
                <a:latin typeface="Angsana New" pitchFamily="18" charset="-34"/>
              </a:rPr>
              <a:t>.</a:t>
            </a:r>
            <a:r>
              <a:rPr lang="th-TH" altLang="th-TH" sz="1600" b="1">
                <a:latin typeface="Angsana New" pitchFamily="18" charset="-34"/>
              </a:rPr>
              <a:t>สต</a:t>
            </a:r>
            <a:r>
              <a:rPr lang="en-US" altLang="th-TH" sz="1600" b="1">
                <a:latin typeface="Angsana New" pitchFamily="18" charset="-34"/>
              </a:rPr>
              <a:t>.</a:t>
            </a:r>
            <a:r>
              <a:rPr lang="th-TH" altLang="th-TH" sz="1600" b="1">
                <a:latin typeface="Angsana New" pitchFamily="18" charset="-34"/>
              </a:rPr>
              <a:t>โคกขมิ้น</a:t>
            </a:r>
            <a:endParaRPr lang="th-TH" altLang="th-TH" sz="1600">
              <a:latin typeface="Angsana New" pitchFamily="18" charset="-34"/>
            </a:endParaRPr>
          </a:p>
        </p:txBody>
      </p:sp>
      <p:sp>
        <p:nvSpPr>
          <p:cNvPr id="10247" name="AutoShape 6"/>
          <p:cNvSpPr>
            <a:spLocks noChangeArrowheads="1"/>
          </p:cNvSpPr>
          <p:nvPr/>
        </p:nvSpPr>
        <p:spPr bwMode="auto">
          <a:xfrm>
            <a:off x="6629400" y="2514600"/>
            <a:ext cx="1047750" cy="523875"/>
          </a:xfrm>
          <a:prstGeom prst="wedgeRoundRectCallout">
            <a:avLst>
              <a:gd name="adj1" fmla="val -57759"/>
              <a:gd name="adj2" fmla="val 100907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th-TH" altLang="th-TH" sz="1600" b="1">
                <a:latin typeface="Angsana New" pitchFamily="18" charset="-34"/>
              </a:rPr>
              <a:t>รพ</a:t>
            </a:r>
            <a:r>
              <a:rPr lang="en-US" altLang="th-TH" sz="1600" b="1">
                <a:latin typeface="Angsana New" pitchFamily="18" charset="-34"/>
              </a:rPr>
              <a:t>.</a:t>
            </a:r>
            <a:r>
              <a:rPr lang="th-TH" altLang="th-TH" sz="1600" b="1">
                <a:latin typeface="Angsana New" pitchFamily="18" charset="-34"/>
              </a:rPr>
              <a:t>สต</a:t>
            </a:r>
            <a:r>
              <a:rPr lang="en-US" altLang="th-TH" sz="1600" b="1">
                <a:latin typeface="Angsana New" pitchFamily="18" charset="-34"/>
              </a:rPr>
              <a:t>.</a:t>
            </a:r>
            <a:r>
              <a:rPr lang="th-TH" altLang="th-TH" sz="1600" b="1">
                <a:latin typeface="Angsana New" pitchFamily="18" charset="-34"/>
              </a:rPr>
              <a:t>ป่าชัน</a:t>
            </a:r>
            <a:endParaRPr lang="th-TH" altLang="th-TH" sz="1600">
              <a:latin typeface="Angsana New" pitchFamily="18" charset="-34"/>
            </a:endParaRPr>
          </a:p>
        </p:txBody>
      </p:sp>
      <p:sp>
        <p:nvSpPr>
          <p:cNvPr id="10248" name="AutoShape 7"/>
          <p:cNvSpPr>
            <a:spLocks noChangeArrowheads="1"/>
          </p:cNvSpPr>
          <p:nvPr/>
        </p:nvSpPr>
        <p:spPr bwMode="auto">
          <a:xfrm>
            <a:off x="1447800" y="3846513"/>
            <a:ext cx="1047750" cy="523875"/>
          </a:xfrm>
          <a:prstGeom prst="wedgeRoundRectCallout">
            <a:avLst>
              <a:gd name="adj1" fmla="val 54060"/>
              <a:gd name="adj2" fmla="val 77273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th-TH" altLang="th-TH" sz="1600" b="1">
                <a:solidFill>
                  <a:srgbClr val="FF0000"/>
                </a:solidFill>
                <a:latin typeface="Angsana New" pitchFamily="18" charset="-34"/>
              </a:rPr>
              <a:t>รพ</a:t>
            </a:r>
            <a:r>
              <a:rPr lang="en-US" altLang="th-TH" sz="1600" b="1">
                <a:solidFill>
                  <a:srgbClr val="FF0000"/>
                </a:solidFill>
                <a:latin typeface="Angsana New" pitchFamily="18" charset="-34"/>
              </a:rPr>
              <a:t>.</a:t>
            </a:r>
            <a:r>
              <a:rPr lang="th-TH" altLang="th-TH" sz="1600" b="1">
                <a:solidFill>
                  <a:srgbClr val="FF0000"/>
                </a:solidFill>
                <a:latin typeface="Angsana New" pitchFamily="18" charset="-34"/>
              </a:rPr>
              <a:t>สต</a:t>
            </a:r>
            <a:r>
              <a:rPr lang="en-US" altLang="th-TH" sz="1600" b="1">
                <a:solidFill>
                  <a:srgbClr val="FF0000"/>
                </a:solidFill>
                <a:latin typeface="Angsana New" pitchFamily="18" charset="-34"/>
              </a:rPr>
              <a:t>.</a:t>
            </a:r>
            <a:r>
              <a:rPr lang="th-TH" altLang="th-TH" sz="1600" b="1">
                <a:solidFill>
                  <a:srgbClr val="FF0000"/>
                </a:solidFill>
                <a:latin typeface="Angsana New" pitchFamily="18" charset="-34"/>
              </a:rPr>
              <a:t>จันดุม</a:t>
            </a:r>
            <a:endParaRPr lang="th-TH" altLang="th-TH" sz="1600">
              <a:solidFill>
                <a:srgbClr val="FF0000"/>
              </a:solidFill>
              <a:latin typeface="Angsana New" pitchFamily="18" charset="-34"/>
            </a:endParaRPr>
          </a:p>
        </p:txBody>
      </p:sp>
      <p:sp>
        <p:nvSpPr>
          <p:cNvPr id="10249" name="AutoShape 8"/>
          <p:cNvSpPr>
            <a:spLocks noChangeArrowheads="1"/>
          </p:cNvSpPr>
          <p:nvPr/>
        </p:nvSpPr>
        <p:spPr bwMode="auto">
          <a:xfrm>
            <a:off x="3757613" y="4724400"/>
            <a:ext cx="1219200" cy="523875"/>
          </a:xfrm>
          <a:prstGeom prst="wedgeRoundRectCallout">
            <a:avLst>
              <a:gd name="adj1" fmla="val -67606"/>
              <a:gd name="adj2" fmla="val -44546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th-TH" altLang="th-TH" sz="1600" b="1">
                <a:latin typeface="Angsana New" pitchFamily="18" charset="-34"/>
              </a:rPr>
              <a:t>รพ</a:t>
            </a:r>
            <a:r>
              <a:rPr lang="en-US" altLang="th-TH" sz="1600" b="1">
                <a:latin typeface="Angsana New" pitchFamily="18" charset="-34"/>
              </a:rPr>
              <a:t>.</a:t>
            </a:r>
            <a:r>
              <a:rPr lang="th-TH" altLang="th-TH" sz="1600" b="1">
                <a:latin typeface="Angsana New" pitchFamily="18" charset="-34"/>
              </a:rPr>
              <a:t>สต</a:t>
            </a:r>
            <a:r>
              <a:rPr lang="en-US" altLang="th-TH" sz="1600" b="1">
                <a:latin typeface="Angsana New" pitchFamily="18" charset="-34"/>
              </a:rPr>
              <a:t>.</a:t>
            </a:r>
            <a:r>
              <a:rPr lang="th-TH" altLang="th-TH" sz="1600" b="1">
                <a:latin typeface="Angsana New" pitchFamily="18" charset="-34"/>
              </a:rPr>
              <a:t>โคกเจริญ</a:t>
            </a:r>
            <a:endParaRPr lang="th-TH" altLang="th-TH" sz="1600">
              <a:latin typeface="Angsana New" pitchFamily="18" charset="-34"/>
            </a:endParaRPr>
          </a:p>
        </p:txBody>
      </p:sp>
      <p:sp>
        <p:nvSpPr>
          <p:cNvPr id="10250" name="Oval 9"/>
          <p:cNvSpPr>
            <a:spLocks noChangeArrowheads="1"/>
          </p:cNvSpPr>
          <p:nvPr/>
        </p:nvSpPr>
        <p:spPr bwMode="auto">
          <a:xfrm>
            <a:off x="2339975" y="4292600"/>
            <a:ext cx="566738" cy="5429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1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การนำองค์กร และการจัดการดี</a:t>
            </a:r>
          </a:p>
        </p:txBody>
      </p:sp>
      <p:sp>
        <p:nvSpPr>
          <p:cNvPr id="53251" name="สี่เหลี่ยมผืนผ้า 12"/>
          <p:cNvSpPr>
            <a:spLocks noChangeArrowheads="1"/>
          </p:cNvSpPr>
          <p:nvPr/>
        </p:nvSpPr>
        <p:spPr bwMode="auto">
          <a:xfrm>
            <a:off x="2428875" y="1143000"/>
            <a:ext cx="4071938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b="1">
                <a:latin typeface="Angsana New" pitchFamily="18" charset="-34"/>
              </a:rPr>
              <a:t>การจัดอาคารสถานที่ สภาพแวดล้อม</a:t>
            </a:r>
            <a:endParaRPr lang="th-TH" alt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857250" y="1714500"/>
            <a:ext cx="7929563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มีการปรับปรุงสภาพสิ่งแวดล้อมภายนอกอาคารจัดเป็นสัดส่วน รั้วรอบขอบชิด</a:t>
            </a:r>
          </a:p>
        </p:txBody>
      </p:sp>
      <p:pic>
        <p:nvPicPr>
          <p:cNvPr id="99330" name="Picture 2" descr="G:\ติดดาววว\รูป\33308688_1648574295198032_3313475176175239168_n.jpg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27584" y="2204864"/>
            <a:ext cx="3384376" cy="2205682"/>
          </a:xfrm>
          <a:effectLst>
            <a:softEdge rad="112500"/>
          </a:effectLst>
        </p:spPr>
      </p:pic>
      <p:pic>
        <p:nvPicPr>
          <p:cNvPr id="99331" name="Picture 3" descr="G:\ติดดาววว\รูป\33312883_1648574395198022_5218185995337334784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2276872"/>
            <a:ext cx="3456384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332" name="Picture 4" descr="G:\ติดดาววว\รูป\33378154_1992579054149569_3615025585941643264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4671392"/>
            <a:ext cx="3528392" cy="2186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333" name="Picture 5" descr="G:\ติดดาววว\รูป\33333111_1992579207482887_7802683441878663168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4401108"/>
            <a:ext cx="3275856" cy="2456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1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การนำองค์กร และการจัดการดี</a:t>
            </a:r>
          </a:p>
        </p:txBody>
      </p:sp>
      <p:sp>
        <p:nvSpPr>
          <p:cNvPr id="54275" name="สี่เหลี่ยมผืนผ้า 12"/>
          <p:cNvSpPr>
            <a:spLocks noChangeArrowheads="1"/>
          </p:cNvSpPr>
          <p:nvPr/>
        </p:nvSpPr>
        <p:spPr bwMode="auto">
          <a:xfrm>
            <a:off x="2428875" y="1143000"/>
            <a:ext cx="4071938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b="1">
                <a:latin typeface="Angsana New" pitchFamily="18" charset="-34"/>
              </a:rPr>
              <a:t>การจัดอาคารสถานที่ สภาพแวดล้อม</a:t>
            </a:r>
            <a:endParaRPr lang="th-TH" alt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857250" y="1714500"/>
            <a:ext cx="7929563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มีการปรับปรุงสภาพสิ่งแวดล้อมภายในอาคารให้เอื้อต่อการให้บริการประชาชน</a:t>
            </a:r>
          </a:p>
        </p:txBody>
      </p:sp>
      <p:pic>
        <p:nvPicPr>
          <p:cNvPr id="100354" name="Picture 2" descr="G:\ติดดาววว\รูป\33459842_1992579127482895_8509241476587192320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5013176"/>
            <a:ext cx="3888432" cy="1844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0355" name="Picture 3" descr="G:\ติดดาววว\รูป\33326901_1992578854149589_395499963213152256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7818" y="2204864"/>
            <a:ext cx="2954102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0356" name="Picture 4" descr="G:\ติดดาววว\รูป\33216385_1992579480816193_5122308778963763200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2204864"/>
            <a:ext cx="3947931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0357" name="Picture 5" descr="G:\ติดดาววว\รูป\33337104_1992578900816251_219782130895421440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4995174"/>
            <a:ext cx="2952328" cy="1862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1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การนำองค์กร และการจัดการดี</a:t>
            </a:r>
          </a:p>
        </p:txBody>
      </p:sp>
      <p:sp>
        <p:nvSpPr>
          <p:cNvPr id="55299" name="สี่เหลี่ยมผืนผ้า 12"/>
          <p:cNvSpPr>
            <a:spLocks noChangeArrowheads="1"/>
          </p:cNvSpPr>
          <p:nvPr/>
        </p:nvSpPr>
        <p:spPr bwMode="auto">
          <a:xfrm>
            <a:off x="2428875" y="1143000"/>
            <a:ext cx="4071938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b="1">
                <a:latin typeface="Angsana New" pitchFamily="18" charset="-34"/>
              </a:rPr>
              <a:t>การจัดอาคารสถานที่ สภาพแวดล้อม</a:t>
            </a:r>
            <a:endParaRPr lang="th-TH" alt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28625" y="1714500"/>
            <a:ext cx="8572500" cy="8302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ห้องส้วม  ผ่านมาตรฐาน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HAS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แยกชาย  หญิง สำหรับผู้พิการ-หญิงตั้งครรภ์-ผู้สูงอายุทีสะอาด พื้นแห้ง 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  <a:p>
            <a:pPr algn="ctr">
              <a:defRPr/>
            </a:pPr>
            <a:endParaRPr lang="th-TH" sz="2400" b="1" dirty="0">
              <a:latin typeface="Angsana New" pitchFamily="18" charset="-34"/>
            </a:endParaRPr>
          </a:p>
        </p:txBody>
      </p:sp>
      <p:pic>
        <p:nvPicPr>
          <p:cNvPr id="101378" name="Picture 2" descr="G:\ติดดาววว\รูป\33232481_1992579090816232_6895777663986696192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636912"/>
            <a:ext cx="3635896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1379" name="Picture 3" descr="G:\ติดดาววว\รูป\33298739_1992581397482668_5975302250455629824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636912"/>
            <a:ext cx="3816424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1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การนำองค์กร และการจัดการดี</a:t>
            </a:r>
          </a:p>
        </p:txBody>
      </p:sp>
      <p:sp>
        <p:nvSpPr>
          <p:cNvPr id="56323" name="สี่เหลี่ยมผืนผ้า 12"/>
          <p:cNvSpPr>
            <a:spLocks noChangeArrowheads="1"/>
          </p:cNvSpPr>
          <p:nvPr/>
        </p:nvSpPr>
        <p:spPr bwMode="auto">
          <a:xfrm>
            <a:off x="2428875" y="1143000"/>
            <a:ext cx="4071938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b="1">
                <a:latin typeface="Angsana New" pitchFamily="18" charset="-34"/>
              </a:rPr>
              <a:t>การจัดอาคารสถานที่ สภาพแวดล้อม</a:t>
            </a:r>
            <a:endParaRPr lang="th-TH" alt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00063" y="1714500"/>
            <a:ext cx="8286750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การให้บริการ ระบบคิวชัดเจน มีตารางปฏิบัติงาน โทรทัศน์ หนังสือพิมพ์ น้ำร้อน น้ำเย็น น้ำสมุนไพร</a:t>
            </a:r>
          </a:p>
        </p:txBody>
      </p:sp>
      <p:pic>
        <p:nvPicPr>
          <p:cNvPr id="56325" name="Picture 2" descr="G:\ติดดาววว\รูป\33227930_1992579157482892_8187513907464634368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420938"/>
            <a:ext cx="2376488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3" descr="G:\ติดดาววว\รูป\33186047_1992579957482812_8150725429515255808_n.jpg"/>
          <p:cNvPicPr>
            <a:picLocks noGrp="1" noChangeAspect="1" noChangeArrowheads="1"/>
          </p:cNvPicPr>
          <p:nvPr>
            <p:ph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2420938"/>
            <a:ext cx="2481262" cy="3240087"/>
          </a:xfrm>
          <a:noFill/>
        </p:spPr>
      </p:pic>
      <p:pic>
        <p:nvPicPr>
          <p:cNvPr id="56327" name="Picture 4" descr="G:\ติดดาววว\รูป\33398389_1992578920816249_7104080670149836800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420938"/>
            <a:ext cx="295275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1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การนำองค์กร และการจัดการดี</a:t>
            </a:r>
          </a:p>
        </p:txBody>
      </p:sp>
      <p:sp>
        <p:nvSpPr>
          <p:cNvPr id="57347" name="สี่เหลี่ยมผืนผ้า 12"/>
          <p:cNvSpPr>
            <a:spLocks noChangeArrowheads="1"/>
          </p:cNvSpPr>
          <p:nvPr/>
        </p:nvSpPr>
        <p:spPr bwMode="auto">
          <a:xfrm>
            <a:off x="2428875" y="1143000"/>
            <a:ext cx="4071938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b="1">
                <a:latin typeface="Angsana New" pitchFamily="18" charset="-34"/>
              </a:rPr>
              <a:t>การป้องกันและควบคุมการติดเชื้อ(</a:t>
            </a:r>
            <a:r>
              <a:rPr lang="en-US" altLang="th-TH" b="1">
                <a:latin typeface="Angsana New" pitchFamily="18" charset="-34"/>
              </a:rPr>
              <a:t>IC</a:t>
            </a:r>
            <a:r>
              <a:rPr lang="th-TH" altLang="th-TH" b="1">
                <a:latin typeface="Angsana New" pitchFamily="18" charset="-34"/>
              </a:rPr>
              <a:t>)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857250" y="1714500"/>
            <a:ext cx="7929563" cy="8302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Angsana New" pitchFamily="18" charset="-34"/>
              </a:rPr>
              <a:t>CUP </a:t>
            </a:r>
            <a:r>
              <a:rPr lang="th-TH" sz="2400" b="1" dirty="0" err="1">
                <a:latin typeface="Angsana New" pitchFamily="18" charset="-34"/>
              </a:rPr>
              <a:t>พลับพลา</a:t>
            </a:r>
            <a:r>
              <a:rPr lang="th-TH" sz="2400" b="1" dirty="0">
                <a:latin typeface="Angsana New" pitchFamily="18" charset="-34"/>
              </a:rPr>
              <a:t>ชัยจัดระบบสนับสนุนให้ รพ</a:t>
            </a:r>
            <a:r>
              <a:rPr lang="en-US" sz="2400" b="1" dirty="0">
                <a:latin typeface="Angsana New" pitchFamily="18" charset="-34"/>
              </a:rPr>
              <a:t>.</a:t>
            </a:r>
            <a:r>
              <a:rPr lang="th-TH" sz="2400" b="1" dirty="0">
                <a:latin typeface="Angsana New" pitchFamily="18" charset="-34"/>
              </a:rPr>
              <a:t>สต</a:t>
            </a:r>
            <a:r>
              <a:rPr lang="en-US" sz="2400" b="1" dirty="0">
                <a:latin typeface="Angsana New" pitchFamily="18" charset="-34"/>
              </a:rPr>
              <a:t>. </a:t>
            </a:r>
            <a:r>
              <a:rPr lang="th-TH" sz="2400" b="1" dirty="0">
                <a:latin typeface="Angsana New" pitchFamily="18" charset="-34"/>
              </a:rPr>
              <a:t>ทุกแห่งมีการจัดระบบการป้องกัน</a:t>
            </a:r>
          </a:p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และควบคุมการติดเชื้อ</a:t>
            </a:r>
          </a:p>
        </p:txBody>
      </p:sp>
      <p:pic>
        <p:nvPicPr>
          <p:cNvPr id="16" name="รูปภาพ 15" descr="C:\Documents and Settings\Administrator\Desktop\PCA\56\PCAโคกขมิ้น\ล่าสุด\New Folder\รูปองค์รวม\IMG_532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25" y="2786063"/>
            <a:ext cx="2214563" cy="328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350" name="Picture 2" descr="C:\Users\Pachan\Desktop\33359921_1813583768701480_4518371218197315584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565400"/>
            <a:ext cx="3384550" cy="402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3" descr="G:\ติดดาววว\รูป\33317277_1992582357482572_4785081995719868416_n.jpg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781300"/>
            <a:ext cx="2419350" cy="32734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3" name="รูปภาพ 5" descr="C:\Documents and Settings\Administrator\Desktop\PCA\56\PCAโคกขมิ้น\ล่าสุด\New Folder\รูปองค์รวม\IMG_53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1863" y="1268413"/>
            <a:ext cx="2428875" cy="2278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8371" name="สี่เหลี่ยมผืนผ้า 8"/>
          <p:cNvSpPr>
            <a:spLocks noChangeArrowheads="1"/>
          </p:cNvSpPr>
          <p:nvPr/>
        </p:nvSpPr>
        <p:spPr bwMode="auto">
          <a:xfrm>
            <a:off x="2643188" y="428625"/>
            <a:ext cx="4071937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b="1">
                <a:latin typeface="Angsana New" pitchFamily="18" charset="-34"/>
              </a:rPr>
              <a:t>การป้องกันและควบคุมการติดเชื้อ(</a:t>
            </a:r>
            <a:r>
              <a:rPr lang="en-US" altLang="th-TH" b="1">
                <a:latin typeface="Angsana New" pitchFamily="18" charset="-34"/>
              </a:rPr>
              <a:t>IC</a:t>
            </a:r>
            <a:r>
              <a:rPr lang="th-TH" altLang="th-TH" b="1">
                <a:latin typeface="Angsana New" pitchFamily="18" charset="-34"/>
              </a:rPr>
              <a:t>)</a:t>
            </a:r>
          </a:p>
        </p:txBody>
      </p:sp>
      <p:pic>
        <p:nvPicPr>
          <p:cNvPr id="58372" name="Picture 2" descr="C:\Users\Pachan\Desktop\33359921_1813583768701480_4518371218197315584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268413"/>
            <a:ext cx="2305050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2" descr="C:\Users\Pachan\Desktop\33621376_1649465081775620_242269076418723840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8" y="1268413"/>
            <a:ext cx="253682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3" descr="C:\Users\Pachan\Desktop\33413478_1649465411775587_4612646776841699328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 flipV="1">
            <a:off x="3203849" y="4149080"/>
            <a:ext cx="2915816" cy="2186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1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การนำองค์กร และการจัดการดี</a:t>
            </a:r>
          </a:p>
        </p:txBody>
      </p:sp>
      <p:sp>
        <p:nvSpPr>
          <p:cNvPr id="59395" name="ตัวยึดเนื้อหา 10"/>
          <p:cNvSpPr>
            <a:spLocks noGrp="1"/>
          </p:cNvSpPr>
          <p:nvPr>
            <p:ph/>
          </p:nvPr>
        </p:nvSpPr>
        <p:spPr>
          <a:xfrm>
            <a:off x="500063" y="2643188"/>
            <a:ext cx="8229600" cy="3625850"/>
          </a:xfrm>
        </p:spPr>
        <p:txBody>
          <a:bodyPr/>
          <a:lstStyle/>
          <a:p>
            <a:endParaRPr lang="th-TH" altLang="th-TH" smtClean="0"/>
          </a:p>
        </p:txBody>
      </p:sp>
      <p:sp>
        <p:nvSpPr>
          <p:cNvPr id="59396" name="สี่เหลี่ยมผืนผ้า 12"/>
          <p:cNvSpPr>
            <a:spLocks noChangeArrowheads="1"/>
          </p:cNvSpPr>
          <p:nvPr/>
        </p:nvSpPr>
        <p:spPr bwMode="auto">
          <a:xfrm>
            <a:off x="1143000" y="1143000"/>
            <a:ext cx="7072313" cy="9540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b="1">
                <a:latin typeface="Angsana New" pitchFamily="18" charset="-34"/>
              </a:rPr>
              <a:t>ระบบคุณภาพและมาตรฐานทางห้องปฏิบัติการด้านการแพทย์และสาธารณสุข(</a:t>
            </a:r>
            <a:r>
              <a:rPr lang="en-US" altLang="th-TH" b="1">
                <a:latin typeface="Angsana New" pitchFamily="18" charset="-34"/>
              </a:rPr>
              <a:t>LAB</a:t>
            </a:r>
            <a:r>
              <a:rPr lang="th-TH" altLang="th-TH" b="1">
                <a:latin typeface="Angsana New" pitchFamily="18" charset="-34"/>
              </a:rPr>
              <a:t>)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714375" y="3000375"/>
            <a:ext cx="2214563" cy="4619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บุคลากร  </a:t>
            </a:r>
          </a:p>
        </p:txBody>
      </p:sp>
      <p:sp>
        <p:nvSpPr>
          <p:cNvPr id="8" name="ลูกศรขวา 7"/>
          <p:cNvSpPr/>
          <p:nvPr/>
        </p:nvSpPr>
        <p:spPr>
          <a:xfrm>
            <a:off x="3571875" y="3071813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5072063" y="3000375"/>
            <a:ext cx="3357562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 err="1">
                <a:latin typeface="Angsana New" pitchFamily="18" charset="-34"/>
              </a:rPr>
              <a:t>รพช</a:t>
            </a:r>
            <a:r>
              <a:rPr lang="en-US" sz="2400" b="1" dirty="0">
                <a:latin typeface="Angsana New" pitchFamily="18" charset="-34"/>
              </a:rPr>
              <a:t>.</a:t>
            </a:r>
            <a:r>
              <a:rPr lang="th-TH" sz="2400" b="1" dirty="0">
                <a:latin typeface="Angsana New" pitchFamily="18" charset="-34"/>
              </a:rPr>
              <a:t>เป็นพี่เลี้ยง    รพ</a:t>
            </a:r>
            <a:r>
              <a:rPr lang="en-US" sz="2400" b="1" dirty="0">
                <a:latin typeface="Angsana New" pitchFamily="18" charset="-34"/>
              </a:rPr>
              <a:t>.</a:t>
            </a:r>
            <a:r>
              <a:rPr lang="th-TH" sz="2400" b="1" dirty="0">
                <a:latin typeface="Angsana New" pitchFamily="18" charset="-34"/>
              </a:rPr>
              <a:t>สต</a:t>
            </a:r>
            <a:r>
              <a:rPr lang="en-US" sz="2400" b="1" dirty="0">
                <a:latin typeface="Angsana New" pitchFamily="18" charset="-34"/>
              </a:rPr>
              <a:t>. </a:t>
            </a:r>
            <a:r>
              <a:rPr lang="th-TH" sz="2400" b="1" dirty="0">
                <a:latin typeface="Angsana New" pitchFamily="18" charset="-34"/>
              </a:rPr>
              <a:t>มีการอบรม  </a:t>
            </a: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714375" y="3643313"/>
            <a:ext cx="2214563" cy="4619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สถานที่  </a:t>
            </a:r>
          </a:p>
        </p:txBody>
      </p:sp>
      <p:sp>
        <p:nvSpPr>
          <p:cNvPr id="14" name="ลูกศรขวา 13"/>
          <p:cNvSpPr/>
          <p:nvPr/>
        </p:nvSpPr>
        <p:spPr>
          <a:xfrm>
            <a:off x="3571875" y="3714750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072063" y="3643313"/>
            <a:ext cx="3357562" cy="4619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   รพ</a:t>
            </a:r>
            <a:r>
              <a:rPr lang="en-US" sz="2400" b="1" dirty="0">
                <a:latin typeface="Angsana New" pitchFamily="18" charset="-34"/>
              </a:rPr>
              <a:t>.</a:t>
            </a:r>
            <a:r>
              <a:rPr lang="th-TH" sz="2400" b="1" dirty="0">
                <a:latin typeface="Angsana New" pitchFamily="18" charset="-34"/>
              </a:rPr>
              <a:t>สต</a:t>
            </a:r>
            <a:r>
              <a:rPr lang="en-US" sz="2400" b="1" dirty="0">
                <a:latin typeface="Angsana New" pitchFamily="18" charset="-34"/>
              </a:rPr>
              <a:t>. </a:t>
            </a:r>
            <a:r>
              <a:rPr lang="th-TH" sz="2400" b="1" dirty="0">
                <a:latin typeface="Angsana New" pitchFamily="18" charset="-34"/>
              </a:rPr>
              <a:t>มีการจัดพื้นที่อย่างเหมาะสม  </a:t>
            </a: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714375" y="4357688"/>
            <a:ext cx="2214563" cy="4619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วัสดุ น้ำยา   </a:t>
            </a:r>
          </a:p>
        </p:txBody>
      </p:sp>
      <p:sp>
        <p:nvSpPr>
          <p:cNvPr id="17" name="ลูกศรขวา 16"/>
          <p:cNvSpPr/>
          <p:nvPr/>
        </p:nvSpPr>
        <p:spPr>
          <a:xfrm>
            <a:off x="3571875" y="4429125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5072063" y="4357688"/>
            <a:ext cx="3357562" cy="4619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รพ</a:t>
            </a:r>
            <a:r>
              <a:rPr lang="en-US" sz="2400" b="1" dirty="0">
                <a:latin typeface="Angsana New" pitchFamily="18" charset="-34"/>
              </a:rPr>
              <a:t>.</a:t>
            </a:r>
            <a:r>
              <a:rPr lang="th-TH" sz="2400" b="1" dirty="0">
                <a:latin typeface="Angsana New" pitchFamily="18" charset="-34"/>
              </a:rPr>
              <a:t>สต</a:t>
            </a:r>
            <a:r>
              <a:rPr lang="en-US" sz="2400" b="1" dirty="0">
                <a:latin typeface="Angsana New" pitchFamily="18" charset="-34"/>
              </a:rPr>
              <a:t>. </a:t>
            </a:r>
            <a:r>
              <a:rPr lang="th-TH" sz="2400" b="1" dirty="0">
                <a:latin typeface="Angsana New" pitchFamily="18" charset="-34"/>
              </a:rPr>
              <a:t>มีการเก็บรักษาในตู้เย็น  </a:t>
            </a: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714375" y="5000625"/>
            <a:ext cx="2214563" cy="4619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 เครื่องมือทดสอบ  </a:t>
            </a:r>
          </a:p>
        </p:txBody>
      </p:sp>
      <p:sp>
        <p:nvSpPr>
          <p:cNvPr id="20" name="ลูกศรขวา 19"/>
          <p:cNvSpPr/>
          <p:nvPr/>
        </p:nvSpPr>
        <p:spPr>
          <a:xfrm>
            <a:off x="3571875" y="5072063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5072063" y="5000625"/>
            <a:ext cx="3357562" cy="8302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มีทะเบียนประวัติ และมีการสอบเทียบประจำปี  </a:t>
            </a:r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714375" y="2214563"/>
            <a:ext cx="7929563" cy="4619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งานบริการ ครบทั้ง </a:t>
            </a:r>
            <a:r>
              <a:rPr lang="en-US" sz="2400" b="1" dirty="0">
                <a:latin typeface="Angsana New" pitchFamily="18" charset="-34"/>
              </a:rPr>
              <a:t>5 </a:t>
            </a:r>
            <a:r>
              <a:rPr lang="th-TH" sz="2400" b="1" dirty="0">
                <a:latin typeface="Angsana New" pitchFamily="18" charset="-34"/>
              </a:rPr>
              <a:t>อย่าง คือ  </a:t>
            </a:r>
            <a:r>
              <a:rPr lang="en-US" sz="2400" b="1" dirty="0" err="1">
                <a:latin typeface="Angsana New" pitchFamily="18" charset="-34"/>
              </a:rPr>
              <a:t>DTX,Protein,Pregtest,Hematocrit,Rectal</a:t>
            </a:r>
            <a:r>
              <a:rPr lang="en-US" sz="2400" b="1" dirty="0">
                <a:latin typeface="Angsana New" pitchFamily="18" charset="-34"/>
              </a:rPr>
              <a:t> swab</a:t>
            </a:r>
            <a:endParaRPr lang="th-TH" sz="2400" b="1" dirty="0">
              <a:latin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ทำสไลด์\1920213_697680066950107_1599781366_n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788024" y="1484784"/>
            <a:ext cx="3643338" cy="268829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" name="Picture 4" descr="C:\Users\User\Desktop\ทำสไลด์\15058565_1244194532310516_828843564_n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331640" y="1571612"/>
            <a:ext cx="3096344" cy="250033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60420" name="สี่เหลี่ยมผืนผ้า 6"/>
          <p:cNvSpPr>
            <a:spLocks noChangeArrowheads="1"/>
          </p:cNvSpPr>
          <p:nvPr/>
        </p:nvSpPr>
        <p:spPr bwMode="auto">
          <a:xfrm>
            <a:off x="1143000" y="357188"/>
            <a:ext cx="7072313" cy="9540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b="1">
                <a:latin typeface="Angsana New" pitchFamily="18" charset="-34"/>
              </a:rPr>
              <a:t>ระบบคุณภาพและมาตรฐานทางห้องปฏิบัติการด้านการแพทย์และสาธารณสุข(</a:t>
            </a:r>
            <a:r>
              <a:rPr lang="en-US" altLang="th-TH" b="1">
                <a:latin typeface="Angsana New" pitchFamily="18" charset="-34"/>
              </a:rPr>
              <a:t>LAB</a:t>
            </a:r>
            <a:r>
              <a:rPr lang="th-TH" altLang="th-TH" b="1">
                <a:latin typeface="Angsana New" pitchFamily="18" charset="-34"/>
              </a:rPr>
              <a:t>)</a:t>
            </a:r>
          </a:p>
        </p:txBody>
      </p:sp>
      <p:pic>
        <p:nvPicPr>
          <p:cNvPr id="6" name="รูปภาพ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4293096"/>
            <a:ext cx="3021086" cy="1975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1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การนำองค์กร และการจัดการดี</a:t>
            </a:r>
          </a:p>
        </p:txBody>
      </p:sp>
      <p:sp>
        <p:nvSpPr>
          <p:cNvPr id="61443" name="สี่เหลี่ยมผืนผ้า 12"/>
          <p:cNvSpPr>
            <a:spLocks noChangeArrowheads="1"/>
          </p:cNvSpPr>
          <p:nvPr/>
        </p:nvSpPr>
        <p:spPr bwMode="auto">
          <a:xfrm>
            <a:off x="1857375" y="1143000"/>
            <a:ext cx="5715000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b="1">
                <a:latin typeface="Angsana New" pitchFamily="18" charset="-34"/>
              </a:rPr>
              <a:t>เภสัชกรรม/คุ้มครองผู้บริโภคด้านสุขภาพ(คบส.)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14375" y="3000375"/>
            <a:ext cx="2214563" cy="4619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บุคลากร  </a:t>
            </a:r>
          </a:p>
        </p:txBody>
      </p:sp>
      <p:sp>
        <p:nvSpPr>
          <p:cNvPr id="6" name="ลูกศรขวา 5"/>
          <p:cNvSpPr/>
          <p:nvPr/>
        </p:nvSpPr>
        <p:spPr>
          <a:xfrm>
            <a:off x="3571875" y="3071813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5072063" y="3000375"/>
            <a:ext cx="3357562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มีเภสัชกรเป็นที่ปรึกษาประจำ รพ</a:t>
            </a:r>
            <a:r>
              <a:rPr lang="en-US" sz="2400" b="1" dirty="0">
                <a:latin typeface="Angsana New" pitchFamily="18" charset="-34"/>
              </a:rPr>
              <a:t>.</a:t>
            </a:r>
            <a:r>
              <a:rPr lang="th-TH" sz="2400" b="1" dirty="0">
                <a:latin typeface="Angsana New" pitchFamily="18" charset="-34"/>
              </a:rPr>
              <a:t>สต</a:t>
            </a:r>
            <a:r>
              <a:rPr lang="en-US" sz="2400" b="1" dirty="0">
                <a:latin typeface="Angsana New" pitchFamily="18" charset="-34"/>
              </a:rPr>
              <a:t>. </a:t>
            </a:r>
            <a:r>
              <a:rPr lang="th-TH" sz="2400" b="1" dirty="0">
                <a:latin typeface="Angsana New" pitchFamily="18" charset="-34"/>
              </a:rPr>
              <a:t>  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714375" y="3643313"/>
            <a:ext cx="2214563" cy="4619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สถานที่เก็บ/คลังยา  </a:t>
            </a:r>
          </a:p>
        </p:txBody>
      </p:sp>
      <p:sp>
        <p:nvSpPr>
          <p:cNvPr id="10" name="ลูกศรขวา 9"/>
          <p:cNvSpPr/>
          <p:nvPr/>
        </p:nvSpPr>
        <p:spPr>
          <a:xfrm>
            <a:off x="3571875" y="3714750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5072063" y="3643313"/>
            <a:ext cx="3357562" cy="4619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  มั่นคง แข็งแรง มีการป้องกัน </a:t>
            </a:r>
            <a:r>
              <a:rPr lang="en-US" sz="2400" b="1" dirty="0">
                <a:latin typeface="Angsana New" pitchFamily="18" charset="-34"/>
              </a:rPr>
              <a:t>2 </a:t>
            </a:r>
            <a:r>
              <a:rPr lang="th-TH" sz="2400" b="1" dirty="0">
                <a:latin typeface="Angsana New" pitchFamily="18" charset="-34"/>
              </a:rPr>
              <a:t>ชั้น  </a:t>
            </a:r>
          </a:p>
        </p:txBody>
      </p:sp>
      <p:sp>
        <p:nvSpPr>
          <p:cNvPr id="15" name="ลูกศรขวา 14"/>
          <p:cNvSpPr/>
          <p:nvPr/>
        </p:nvSpPr>
        <p:spPr>
          <a:xfrm>
            <a:off x="3571875" y="4357688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5072063" y="4286250"/>
            <a:ext cx="3357562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ควบคุมอุณหภูมิ ป้องกันสัตว์กัดแทะ  </a:t>
            </a:r>
          </a:p>
        </p:txBody>
      </p:sp>
      <p:sp>
        <p:nvSpPr>
          <p:cNvPr id="18" name="ลูกศรขวา 17"/>
          <p:cNvSpPr/>
          <p:nvPr/>
        </p:nvSpPr>
        <p:spPr>
          <a:xfrm>
            <a:off x="3571875" y="5000625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5072063" y="4929188"/>
            <a:ext cx="3357562" cy="4619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ควบคุมการเบิกจ่ายใช้ทะเบียน </a:t>
            </a:r>
            <a:r>
              <a:rPr lang="en-US" sz="2400" b="1" dirty="0">
                <a:latin typeface="Angsana New" pitchFamily="18" charset="-34"/>
              </a:rPr>
              <a:t>301</a:t>
            </a:r>
            <a:r>
              <a:rPr lang="th-TH" sz="2400" b="1" dirty="0">
                <a:latin typeface="Angsana New" pitchFamily="18" charset="-34"/>
              </a:rPr>
              <a:t>  </a:t>
            </a: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714375" y="2000250"/>
            <a:ext cx="7929563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Angsana New" pitchFamily="18" charset="-34"/>
              </a:rPr>
              <a:t> </a:t>
            </a:r>
            <a:r>
              <a:rPr lang="th-TH" sz="2400" b="1" dirty="0">
                <a:latin typeface="Angsana New" pitchFamily="18" charset="-34"/>
              </a:rPr>
              <a:t>การจัดระบบงาน และการสนับสนุนจาก </a:t>
            </a:r>
            <a:r>
              <a:rPr lang="en-US" sz="2400" b="1" dirty="0">
                <a:latin typeface="Angsana New" pitchFamily="18" charset="-34"/>
              </a:rPr>
              <a:t>CUP </a:t>
            </a:r>
            <a:endParaRPr lang="th-TH" sz="2400" b="1" dirty="0">
              <a:latin typeface="Angsana New" pitchFamily="18" charset="-34"/>
            </a:endParaRPr>
          </a:p>
        </p:txBody>
      </p:sp>
      <p:sp>
        <p:nvSpPr>
          <p:cNvPr id="21" name="ลูกศรขวา 20"/>
          <p:cNvSpPr/>
          <p:nvPr/>
        </p:nvSpPr>
        <p:spPr>
          <a:xfrm>
            <a:off x="3571875" y="5643563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5072063" y="5572125"/>
            <a:ext cx="3357562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มีระบบ  </a:t>
            </a:r>
            <a:r>
              <a:rPr lang="en-US" sz="2400" b="1" dirty="0">
                <a:latin typeface="Angsana New" pitchFamily="18" charset="-34"/>
              </a:rPr>
              <a:t>First</a:t>
            </a:r>
            <a:r>
              <a:rPr lang="th-TH" sz="2400" b="1" dirty="0">
                <a:latin typeface="Angsana New" pitchFamily="18" charset="-34"/>
              </a:rPr>
              <a:t> </a:t>
            </a:r>
            <a:r>
              <a:rPr lang="en-US" sz="2400" b="1" dirty="0">
                <a:latin typeface="Angsana New" pitchFamily="18" charset="-34"/>
              </a:rPr>
              <a:t>in     Firs out</a:t>
            </a:r>
            <a:r>
              <a:rPr lang="th-TH" sz="2400" b="1" dirty="0">
                <a:latin typeface="Angsana New" pitchFamily="18" charset="-34"/>
              </a:rPr>
              <a:t>  </a:t>
            </a:r>
          </a:p>
        </p:txBody>
      </p:sp>
      <p:pic>
        <p:nvPicPr>
          <p:cNvPr id="61457" name="ตัวยึดเนื้อหา 22" descr="H:\รพ.สต.ติดดาว\ภาพ\16976768_1438199449564828_1172199524_n.jpg"/>
          <p:cNvPicPr>
            <a:picLocks noGrp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25" y="4286250"/>
            <a:ext cx="1357313" cy="2071688"/>
          </a:xfrm>
        </p:spPr>
      </p:pic>
      <p:pic>
        <p:nvPicPr>
          <p:cNvPr id="61458" name="รูปภาพ 23" descr="H:\รพ.สต.ติดดาว\ภาพ\16996683_1438199312898175_1909806001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4286250"/>
            <a:ext cx="1500188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1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การนำองค์กร และการจัดการดี</a:t>
            </a:r>
          </a:p>
        </p:txBody>
      </p:sp>
      <p:sp>
        <p:nvSpPr>
          <p:cNvPr id="62467" name="ตัวยึดเนื้อหา 10"/>
          <p:cNvSpPr>
            <a:spLocks noGrp="1"/>
          </p:cNvSpPr>
          <p:nvPr>
            <p:ph/>
          </p:nvPr>
        </p:nvSpPr>
        <p:spPr>
          <a:xfrm>
            <a:off x="500063" y="2143125"/>
            <a:ext cx="8229600" cy="3625850"/>
          </a:xfrm>
        </p:spPr>
        <p:txBody>
          <a:bodyPr/>
          <a:lstStyle/>
          <a:p>
            <a:r>
              <a:rPr lang="th-TH" altLang="th-TH" smtClean="0"/>
              <a:t>รพ</a:t>
            </a:r>
          </a:p>
        </p:txBody>
      </p:sp>
      <p:sp>
        <p:nvSpPr>
          <p:cNvPr id="62468" name="สี่เหลี่ยมผืนผ้า 12"/>
          <p:cNvSpPr>
            <a:spLocks noChangeArrowheads="1"/>
          </p:cNvSpPr>
          <p:nvPr/>
        </p:nvSpPr>
        <p:spPr bwMode="auto">
          <a:xfrm>
            <a:off x="1857375" y="1143000"/>
            <a:ext cx="5715000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b="1">
                <a:latin typeface="Angsana New" pitchFamily="18" charset="-34"/>
              </a:rPr>
              <a:t>เภสัชกรรม/คุ้มครองผู้บริโภคด้านสุขภาพ(คบส.)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14375" y="3000375"/>
            <a:ext cx="2214563" cy="4619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ตู้เย็น  </a:t>
            </a:r>
          </a:p>
        </p:txBody>
      </p:sp>
      <p:sp>
        <p:nvSpPr>
          <p:cNvPr id="6" name="ลูกศรขวา 5"/>
          <p:cNvSpPr/>
          <p:nvPr/>
        </p:nvSpPr>
        <p:spPr>
          <a:xfrm>
            <a:off x="3571875" y="3071813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5072063" y="3000375"/>
            <a:ext cx="3357562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การบันทึกอุณหภูมิ วันละ </a:t>
            </a:r>
            <a:r>
              <a:rPr lang="en-US" sz="2400" b="1" dirty="0">
                <a:latin typeface="Angsana New" pitchFamily="18" charset="-34"/>
              </a:rPr>
              <a:t>2 </a:t>
            </a:r>
            <a:r>
              <a:rPr lang="th-TH" sz="2400" b="1" dirty="0">
                <a:latin typeface="Angsana New" pitchFamily="18" charset="-34"/>
              </a:rPr>
              <a:t>ครั้ง</a:t>
            </a:r>
            <a:r>
              <a:rPr lang="en-US" sz="2400" b="1" dirty="0">
                <a:latin typeface="Angsana New" pitchFamily="18" charset="-34"/>
              </a:rPr>
              <a:t> </a:t>
            </a:r>
            <a:r>
              <a:rPr lang="th-TH" sz="2400" b="1" dirty="0">
                <a:latin typeface="Angsana New" pitchFamily="18" charset="-34"/>
              </a:rPr>
              <a:t>  </a:t>
            </a:r>
          </a:p>
        </p:txBody>
      </p:sp>
      <p:sp>
        <p:nvSpPr>
          <p:cNvPr id="10" name="ลูกศรขวา 9"/>
          <p:cNvSpPr/>
          <p:nvPr/>
        </p:nvSpPr>
        <p:spPr>
          <a:xfrm>
            <a:off x="3571875" y="3714750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5072063" y="3643313"/>
            <a:ext cx="3357562" cy="4619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  การจัดเก็บยาและวัคซีนตามมาตรฐาน  </a:t>
            </a:r>
          </a:p>
        </p:txBody>
      </p:sp>
      <p:sp>
        <p:nvSpPr>
          <p:cNvPr id="15" name="ลูกศรขวา 14"/>
          <p:cNvSpPr/>
          <p:nvPr/>
        </p:nvSpPr>
        <p:spPr>
          <a:xfrm>
            <a:off x="3571875" y="4357688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5072063" y="4286250"/>
            <a:ext cx="3357562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มีคู่มือการใช้ยา และมียา </a:t>
            </a:r>
            <a:r>
              <a:rPr lang="en-US" sz="2400" b="1" dirty="0">
                <a:latin typeface="Angsana New" pitchFamily="18" charset="-34"/>
              </a:rPr>
              <a:t>7 </a:t>
            </a:r>
            <a:r>
              <a:rPr lang="th-TH" sz="2400" b="1" dirty="0">
                <a:latin typeface="Angsana New" pitchFamily="18" charset="-34"/>
              </a:rPr>
              <a:t>รายการ  </a:t>
            </a:r>
          </a:p>
        </p:txBody>
      </p:sp>
      <p:sp>
        <p:nvSpPr>
          <p:cNvPr id="18" name="ลูกศรขวา 17"/>
          <p:cNvSpPr/>
          <p:nvPr/>
        </p:nvSpPr>
        <p:spPr>
          <a:xfrm>
            <a:off x="3571875" y="5072063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5072063" y="5000625"/>
            <a:ext cx="3357562" cy="4000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000" b="1" dirty="0">
                <a:latin typeface="Angsana New" pitchFamily="18" charset="-34"/>
              </a:rPr>
              <a:t>มีฐานข้อมูลผู้ป่วยแพ้ยา </a:t>
            </a:r>
            <a:r>
              <a:rPr lang="en-US" sz="2000" b="1" dirty="0">
                <a:latin typeface="Angsana New" pitchFamily="18" charset="-34"/>
              </a:rPr>
              <a:t>Family Folder</a:t>
            </a:r>
            <a:r>
              <a:rPr lang="th-TH" sz="2000" b="1" dirty="0">
                <a:latin typeface="Angsana New" pitchFamily="18" charset="-34"/>
              </a:rPr>
              <a:t>  </a:t>
            </a: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714375" y="2214563"/>
            <a:ext cx="7929563" cy="4619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Angsana New" pitchFamily="18" charset="-34"/>
              </a:rPr>
              <a:t> </a:t>
            </a:r>
            <a:r>
              <a:rPr lang="th-TH" sz="2400" b="1" dirty="0">
                <a:latin typeface="Angsana New" pitchFamily="18" charset="-34"/>
              </a:rPr>
              <a:t>การจัดระบบงาน และการสนับสนุนจาก </a:t>
            </a:r>
            <a:r>
              <a:rPr lang="en-US" sz="2400" b="1" dirty="0">
                <a:latin typeface="Angsana New" pitchFamily="18" charset="-34"/>
              </a:rPr>
              <a:t>CUP </a:t>
            </a:r>
            <a:endParaRPr lang="th-TH" sz="2400" b="1" dirty="0">
              <a:latin typeface="Angsana New" pitchFamily="18" charset="-34"/>
            </a:endParaRPr>
          </a:p>
        </p:txBody>
      </p:sp>
      <p:sp>
        <p:nvSpPr>
          <p:cNvPr id="21" name="ลูกศรขวา 20"/>
          <p:cNvSpPr/>
          <p:nvPr/>
        </p:nvSpPr>
        <p:spPr>
          <a:xfrm>
            <a:off x="3571875" y="5643563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5072063" y="5572125"/>
            <a:ext cx="3357562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 err="1">
                <a:latin typeface="Angsana New" pitchFamily="18" charset="-34"/>
              </a:rPr>
              <a:t>รพช</a:t>
            </a:r>
            <a:r>
              <a:rPr lang="en-US" sz="2400" b="1" dirty="0">
                <a:latin typeface="Angsana New" pitchFamily="18" charset="-34"/>
              </a:rPr>
              <a:t>.</a:t>
            </a:r>
            <a:r>
              <a:rPr lang="th-TH" sz="2400" b="1" dirty="0">
                <a:latin typeface="Angsana New" pitchFamily="18" charset="-34"/>
              </a:rPr>
              <a:t>ส่งมอบยาให้ รพ</a:t>
            </a:r>
            <a:r>
              <a:rPr lang="en-US" sz="2400" b="1" dirty="0">
                <a:latin typeface="Angsana New" pitchFamily="18" charset="-34"/>
              </a:rPr>
              <a:t>.</a:t>
            </a:r>
            <a:r>
              <a:rPr lang="th-TH" sz="2400" b="1" dirty="0">
                <a:latin typeface="Angsana New" pitchFamily="18" charset="-34"/>
              </a:rPr>
              <a:t>สต</a:t>
            </a:r>
            <a:r>
              <a:rPr lang="en-US" sz="2400" b="1" dirty="0">
                <a:latin typeface="Angsana New" pitchFamily="18" charset="-34"/>
              </a:rPr>
              <a:t>.</a:t>
            </a:r>
            <a:r>
              <a:rPr lang="th-TH" sz="2400" b="1" dirty="0">
                <a:latin typeface="Angsana New" pitchFamily="18" charset="-34"/>
              </a:rPr>
              <a:t> ทุก </a:t>
            </a:r>
            <a:r>
              <a:rPr lang="en-US" sz="2400" b="1" dirty="0">
                <a:latin typeface="Angsana New" pitchFamily="18" charset="-34"/>
              </a:rPr>
              <a:t>3 </a:t>
            </a:r>
            <a:r>
              <a:rPr lang="th-TH" sz="2400" b="1" dirty="0">
                <a:latin typeface="Angsana New" pitchFamily="18" charset="-34"/>
              </a:rPr>
              <a:t>เดือน  </a:t>
            </a: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785813" y="4214813"/>
            <a:ext cx="2214562" cy="4619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ยาช่วยชีวิต </a:t>
            </a:r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785813" y="5000625"/>
            <a:ext cx="2214562" cy="4619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การเชื่อมโยงข้อมูล </a:t>
            </a:r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785813" y="5572125"/>
            <a:ext cx="2214562" cy="4619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การส่งมอบยา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 descr="kapook_world-4404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6777" y="5761958"/>
            <a:ext cx="1296144" cy="10372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ตัวยึดเนื้อหา 4"/>
          <p:cNvSpPr>
            <a:spLocks noGrp="1"/>
          </p:cNvSpPr>
          <p:nvPr>
            <p:ph idx="1"/>
          </p:nvPr>
        </p:nvSpPr>
        <p:spPr>
          <a:xfrm>
            <a:off x="381000" y="404663"/>
            <a:ext cx="8400224" cy="5875942"/>
          </a:xfrm>
          <a:solidFill>
            <a:srgbClr val="FFCCFF"/>
          </a:solidFill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Autofit/>
          </a:bodyPr>
          <a:lstStyle/>
          <a:p>
            <a:pPr>
              <a:buFont typeface="Arial" pitchFamily="34" charset="0"/>
              <a:buNone/>
              <a:defRPr/>
            </a:pPr>
            <a:endParaRPr lang="th-TH" b="1" dirty="0">
              <a:latin typeface="Angsana New" pitchFamily="18" charset="-34"/>
              <a:cs typeface="Angsana New" pitchFamily="18" charset="-34"/>
            </a:endParaRPr>
          </a:p>
          <a:p>
            <a:pPr algn="ctr">
              <a:buFont typeface="Arial" pitchFamily="34" charset="0"/>
              <a:buNone/>
              <a:defRPr/>
            </a:pP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หมู่บ้านในการปกครองของ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ตำบลจันดุม  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มีทั้งหมด </a:t>
            </a:r>
            <a:r>
              <a:rPr lang="en-US" sz="2800" b="1" dirty="0" smtClean="0">
                <a:latin typeface="TH SarabunPSK" pitchFamily="34" charset="-34"/>
                <a:cs typeface="TH SarabunPSK" pitchFamily="34" charset="-34"/>
              </a:rPr>
              <a:t>18  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หมู่บ้าน</a:t>
            </a:r>
            <a:endParaRPr lang="en-US" sz="2800" b="1" dirty="0" smtClean="0">
              <a:latin typeface="TH SarabunPSK" pitchFamily="34" charset="-34"/>
              <a:cs typeface="TH SarabunPSK" pitchFamily="34" charset="-34"/>
            </a:endParaRPr>
          </a:p>
          <a:p>
            <a:pPr algn="ctr">
              <a:buFont typeface="Arial" pitchFamily="34" charset="0"/>
              <a:buNone/>
              <a:defRPr/>
            </a:pPr>
            <a:endParaRPr lang="en-US" sz="2800" b="1" dirty="0" smtClean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" name="รูปภาพ 2" descr="kapook_world-4404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27113" y="5632848"/>
            <a:ext cx="1454111" cy="1152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1" name="รูปภาพ 5" descr="0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732463"/>
            <a:ext cx="3175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รูปภาพ 6" descr="0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5373688"/>
            <a:ext cx="4635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/>
          <a:srcRect l="9922" t="23142" r="14679" b="12501"/>
          <a:stretch>
            <a:fillRect/>
          </a:stretch>
        </p:blipFill>
        <p:spPr bwMode="auto">
          <a:xfrm>
            <a:off x="357188" y="1785938"/>
            <a:ext cx="4191000" cy="3429000"/>
          </a:xfrm>
          <a:prstGeom prst="rect">
            <a:avLst/>
          </a:prstGeom>
          <a:noFill/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ontent Placeholder 4"/>
          <p:cNvSpPr txBox="1">
            <a:spLocks/>
          </p:cNvSpPr>
          <p:nvPr/>
        </p:nvSpPr>
        <p:spPr>
          <a:xfrm>
            <a:off x="4572000" y="1255713"/>
            <a:ext cx="4114800" cy="4572000"/>
          </a:xfrm>
          <a:prstGeom prst="rect">
            <a:avLst/>
          </a:prstGeom>
        </p:spPr>
        <p:txBody>
          <a:bodyPr/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just">
              <a:buFont typeface="Wingdings"/>
              <a:buNone/>
              <a:defRPr/>
            </a:pPr>
            <a:endParaRPr lang="th-TH" sz="2000" b="1" dirty="0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 algn="just">
              <a:buFont typeface="Wingdings"/>
              <a:buNone/>
              <a:defRPr/>
            </a:pPr>
            <a:r>
              <a:rPr lang="th-TH" sz="2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มีอาณาเขตดังนี้</a:t>
            </a:r>
            <a:endParaRPr lang="en-US" sz="2400" b="1" dirty="0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defRPr/>
            </a:pPr>
            <a:r>
              <a:rPr lang="th-TH" sz="2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ทิศเหนือ     ติดต่อ ตำบลสะเดา อำเภอ</a:t>
            </a:r>
            <a:r>
              <a:rPr lang="th-TH" sz="2400" b="1" dirty="0" err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พลับพลา</a:t>
            </a:r>
            <a:r>
              <a:rPr lang="th-TH" sz="2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ชัย จังหวัดบุรีรัมย์</a:t>
            </a:r>
            <a:endParaRPr lang="en-US" sz="2400" b="1" dirty="0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274320" indent="-274320" algn="just">
              <a:buFont typeface="Wingdings"/>
              <a:buChar char=""/>
              <a:defRPr/>
            </a:pPr>
            <a:r>
              <a:rPr lang="th-TH" sz="2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ทิศตะวันออก ติดต่อตำบลโคกมะขาม อำเภอประโคนชัย จังหวัดบุรีรัมย์</a:t>
            </a:r>
          </a:p>
          <a:p>
            <a:pPr>
              <a:defRPr/>
            </a:pPr>
            <a:r>
              <a:rPr lang="th-TH" sz="2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ทิศใต้        ติดต่อ ตำบลไพศาล อำเภอประโคนชัย  จังหวัดบุรีรัมย์</a:t>
            </a:r>
            <a:endParaRPr lang="en-US" sz="2400" b="1" dirty="0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defRPr/>
            </a:pPr>
            <a:r>
              <a:rPr lang="th-TH" sz="2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ทิศตะวันตก   ติดต่อ ตำบลบ้านไทร อำเภอประโคนชัยชัย จังหวัดบุรีรัมย์</a:t>
            </a:r>
            <a:endParaRPr lang="en-US" sz="2400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1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การนำองค์กร และการจัดการดี</a:t>
            </a:r>
          </a:p>
        </p:txBody>
      </p:sp>
      <p:sp>
        <p:nvSpPr>
          <p:cNvPr id="63491" name="สี่เหลี่ยมผืนผ้า 12"/>
          <p:cNvSpPr>
            <a:spLocks noChangeArrowheads="1"/>
          </p:cNvSpPr>
          <p:nvPr/>
        </p:nvSpPr>
        <p:spPr bwMode="auto">
          <a:xfrm>
            <a:off x="1857375" y="1143000"/>
            <a:ext cx="5715000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b="1">
                <a:latin typeface="Angsana New" pitchFamily="18" charset="-34"/>
              </a:rPr>
              <a:t>เภสัชกรรม/คุ้มครองผู้บริโภคด้านสุขภาพ(คบส.)</a:t>
            </a:r>
          </a:p>
        </p:txBody>
      </p:sp>
      <p:sp>
        <p:nvSpPr>
          <p:cNvPr id="6" name="ลูกศรขวา 5"/>
          <p:cNvSpPr/>
          <p:nvPr/>
        </p:nvSpPr>
        <p:spPr>
          <a:xfrm>
            <a:off x="3571875" y="3071813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5072063" y="3000375"/>
            <a:ext cx="3357562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ฐานข้อมูลผู้ประกอบการ</a:t>
            </a:r>
          </a:p>
        </p:txBody>
      </p:sp>
      <p:sp>
        <p:nvSpPr>
          <p:cNvPr id="10" name="ลูกศรขวา 9"/>
          <p:cNvSpPr/>
          <p:nvPr/>
        </p:nvSpPr>
        <p:spPr>
          <a:xfrm>
            <a:off x="3571875" y="3714750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5072063" y="3643313"/>
            <a:ext cx="3357562" cy="4619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  การออกตรวจร่วมกับ </a:t>
            </a:r>
            <a:r>
              <a:rPr lang="th-TH" sz="2400" b="1" dirty="0" err="1">
                <a:latin typeface="Angsana New" pitchFamily="18" charset="-34"/>
              </a:rPr>
              <a:t>อปท</a:t>
            </a:r>
            <a:r>
              <a:rPr lang="en-US" sz="2400" b="1" dirty="0">
                <a:latin typeface="Angsana New" pitchFamily="18" charset="-34"/>
              </a:rPr>
              <a:t>.</a:t>
            </a:r>
            <a:r>
              <a:rPr lang="th-TH" sz="2400" b="1" dirty="0">
                <a:latin typeface="Angsana New" pitchFamily="18" charset="-34"/>
              </a:rPr>
              <a:t> เครือข่าย</a:t>
            </a:r>
          </a:p>
        </p:txBody>
      </p:sp>
      <p:sp>
        <p:nvSpPr>
          <p:cNvPr id="15" name="ลูกศรขวา 14"/>
          <p:cNvSpPr/>
          <p:nvPr/>
        </p:nvSpPr>
        <p:spPr>
          <a:xfrm>
            <a:off x="3571875" y="4357688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5072063" y="4286250"/>
            <a:ext cx="3357562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มีการเฝ้าระวังยา และเครื่องสำอาง  </a:t>
            </a:r>
          </a:p>
        </p:txBody>
      </p:sp>
      <p:sp>
        <p:nvSpPr>
          <p:cNvPr id="18" name="ลูกศรขวา 17"/>
          <p:cNvSpPr/>
          <p:nvPr/>
        </p:nvSpPr>
        <p:spPr>
          <a:xfrm>
            <a:off x="3571875" y="5072063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5072063" y="5000625"/>
            <a:ext cx="3357562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การจัดอบรมผู้ประกอบการ  </a:t>
            </a: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2428875" y="1857375"/>
            <a:ext cx="4572000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Angsana New" pitchFamily="18" charset="-34"/>
              </a:rPr>
              <a:t> </a:t>
            </a:r>
            <a:r>
              <a:rPr lang="th-TH" sz="2400" b="1" dirty="0">
                <a:latin typeface="Angsana New" pitchFamily="18" charset="-34"/>
              </a:rPr>
              <a:t>งานคุ้มครองผู้บริโภค</a:t>
            </a:r>
          </a:p>
        </p:txBody>
      </p:sp>
      <p:sp>
        <p:nvSpPr>
          <p:cNvPr id="21" name="ลูกศรขวา 20"/>
          <p:cNvSpPr/>
          <p:nvPr/>
        </p:nvSpPr>
        <p:spPr>
          <a:xfrm>
            <a:off x="3571875" y="5643563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5072063" y="5572125"/>
            <a:ext cx="3357562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การสร้างเครือข่ายในโรงเรียน ชุมชน</a:t>
            </a:r>
          </a:p>
        </p:txBody>
      </p:sp>
      <p:pic>
        <p:nvPicPr>
          <p:cNvPr id="63503" name="Picture 2" descr="G:\ติดดาววว\รูป\11015808_782810428441094_100246813_n.jpg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4295775"/>
            <a:ext cx="3324225" cy="1870075"/>
          </a:xfrm>
          <a:noFill/>
        </p:spPr>
      </p:pic>
      <p:pic>
        <p:nvPicPr>
          <p:cNvPr id="63504" name="Picture 3" descr="G:\ติดดาววว\รูป\11051064_787226687999468_254556931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70138"/>
            <a:ext cx="3240087" cy="192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1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การนำองค์กร และการจัดการดี</a:t>
            </a:r>
          </a:p>
        </p:txBody>
      </p:sp>
      <p:sp>
        <p:nvSpPr>
          <p:cNvPr id="64515" name="สี่เหลี่ยมผืนผ้า 12"/>
          <p:cNvSpPr>
            <a:spLocks noChangeArrowheads="1"/>
          </p:cNvSpPr>
          <p:nvPr/>
        </p:nvSpPr>
        <p:spPr bwMode="auto">
          <a:xfrm>
            <a:off x="2428875" y="1143000"/>
            <a:ext cx="4071938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b="1">
                <a:latin typeface="Angsana New" pitchFamily="18" charset="-34"/>
              </a:rPr>
              <a:t>ระบบข้อมูลสารสนเทศด้านสุขภาพ</a:t>
            </a:r>
          </a:p>
        </p:txBody>
      </p:sp>
      <p:sp>
        <p:nvSpPr>
          <p:cNvPr id="5" name="ลูกศรขวา 4"/>
          <p:cNvSpPr/>
          <p:nvPr/>
        </p:nvSpPr>
        <p:spPr>
          <a:xfrm>
            <a:off x="3571875" y="3071813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72063" y="3000375"/>
            <a:ext cx="3357562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>
                <a:latin typeface="Angsana New" pitchFamily="18" charset="-34"/>
              </a:rPr>
              <a:t>โปรแกรม </a:t>
            </a:r>
            <a:r>
              <a:rPr lang="en-US" sz="2400" b="1" dirty="0" err="1">
                <a:latin typeface="Angsana New" pitchFamily="18" charset="-34"/>
              </a:rPr>
              <a:t>Hosxp_PCU</a:t>
            </a:r>
            <a:endParaRPr lang="th-TH" sz="2400" b="1" dirty="0">
              <a:latin typeface="Angsana New" pitchFamily="18" charset="-34"/>
            </a:endParaRPr>
          </a:p>
        </p:txBody>
      </p:sp>
      <p:sp>
        <p:nvSpPr>
          <p:cNvPr id="8" name="ลูกศรขวา 7"/>
          <p:cNvSpPr/>
          <p:nvPr/>
        </p:nvSpPr>
        <p:spPr>
          <a:xfrm>
            <a:off x="3571875" y="3714750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5072063" y="3643313"/>
            <a:ext cx="3357562" cy="4619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  การจัดส่ง </a:t>
            </a:r>
            <a:r>
              <a:rPr lang="en-US" sz="2400" b="1" dirty="0">
                <a:latin typeface="Angsana New" pitchFamily="18" charset="-34"/>
              </a:rPr>
              <a:t>43 </a:t>
            </a:r>
            <a:r>
              <a:rPr lang="th-TH" sz="2400" b="1" dirty="0">
                <a:latin typeface="Angsana New" pitchFamily="18" charset="-34"/>
              </a:rPr>
              <a:t>แฟ้ม สม่ำเสมอ </a:t>
            </a:r>
          </a:p>
        </p:txBody>
      </p:sp>
      <p:sp>
        <p:nvSpPr>
          <p:cNvPr id="10" name="ลูกศรขวา 9"/>
          <p:cNvSpPr/>
          <p:nvPr/>
        </p:nvSpPr>
        <p:spPr>
          <a:xfrm>
            <a:off x="3571875" y="4357688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5072063" y="4286250"/>
            <a:ext cx="3357562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มีการตรวจสอบคุณภาพข้อมูล  </a:t>
            </a:r>
          </a:p>
        </p:txBody>
      </p:sp>
      <p:sp>
        <p:nvSpPr>
          <p:cNvPr id="14" name="ลูกศรขวา 13"/>
          <p:cNvSpPr/>
          <p:nvPr/>
        </p:nvSpPr>
        <p:spPr>
          <a:xfrm>
            <a:off x="3571875" y="5072063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072063" y="5000625"/>
            <a:ext cx="3357562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มีการวิเคราะห์คุณภาพข้อ</a:t>
            </a:r>
            <a:r>
              <a:rPr lang="th-TH" sz="2400" b="1" dirty="0" err="1">
                <a:latin typeface="Angsana New" pitchFamily="18" charset="-34"/>
              </a:rPr>
              <a:t>มุล</a:t>
            </a:r>
            <a:endParaRPr lang="th-TH" sz="2400" b="1" dirty="0">
              <a:latin typeface="Angsana New" pitchFamily="18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428875" y="1857375"/>
            <a:ext cx="4572000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Angsana New" pitchFamily="18" charset="-34"/>
              </a:rPr>
              <a:t> </a:t>
            </a:r>
            <a:r>
              <a:rPr lang="th-TH" sz="2400" b="1" dirty="0">
                <a:latin typeface="Angsana New" pitchFamily="18" charset="-34"/>
              </a:rPr>
              <a:t>ส่วนที่ </a:t>
            </a:r>
            <a:r>
              <a:rPr lang="en-US" sz="2400" b="1" dirty="0">
                <a:latin typeface="Angsana New" pitchFamily="18" charset="-34"/>
              </a:rPr>
              <a:t>1 </a:t>
            </a:r>
            <a:r>
              <a:rPr lang="th-TH" sz="2400" b="1" dirty="0">
                <a:latin typeface="Angsana New" pitchFamily="18" charset="-34"/>
              </a:rPr>
              <a:t>ระบบคุณภาพข้อมูล</a:t>
            </a:r>
          </a:p>
        </p:txBody>
      </p:sp>
      <p:pic>
        <p:nvPicPr>
          <p:cNvPr id="64525" name="Picture 3" descr="G:\ติดดาววว\รูป\33404515_1992723170801824_7862134654067802112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68638"/>
            <a:ext cx="2987675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1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การนำองค์กร และการจัดการดี</a:t>
            </a:r>
          </a:p>
        </p:txBody>
      </p:sp>
      <p:sp>
        <p:nvSpPr>
          <p:cNvPr id="65539" name="สี่เหลี่ยมผืนผ้า 12"/>
          <p:cNvSpPr>
            <a:spLocks noChangeArrowheads="1"/>
          </p:cNvSpPr>
          <p:nvPr/>
        </p:nvSpPr>
        <p:spPr bwMode="auto">
          <a:xfrm>
            <a:off x="2428875" y="1143000"/>
            <a:ext cx="4071938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b="1">
                <a:latin typeface="Angsana New" pitchFamily="18" charset="-34"/>
              </a:rPr>
              <a:t>ระบบข้อมูลสารสนเทศด้านสุขภาพ</a:t>
            </a:r>
          </a:p>
        </p:txBody>
      </p:sp>
      <p:sp>
        <p:nvSpPr>
          <p:cNvPr id="5" name="ลูกศรขวา 4"/>
          <p:cNvSpPr/>
          <p:nvPr/>
        </p:nvSpPr>
        <p:spPr>
          <a:xfrm>
            <a:off x="3571875" y="3071813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72063" y="3000375"/>
            <a:ext cx="3500437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คอมพิวเตอร์ </a:t>
            </a:r>
            <a:r>
              <a:rPr lang="en-US" sz="2400" b="1" dirty="0">
                <a:latin typeface="Angsana New" pitchFamily="18" charset="-34"/>
              </a:rPr>
              <a:t>PC </a:t>
            </a:r>
            <a:r>
              <a:rPr lang="th-TH" sz="2400" b="1" dirty="0">
                <a:latin typeface="Angsana New" pitchFamily="18" charset="-34"/>
              </a:rPr>
              <a:t>จำนวน </a:t>
            </a:r>
            <a:r>
              <a:rPr lang="en-US" sz="2400" b="1" dirty="0">
                <a:latin typeface="Angsana New" pitchFamily="18" charset="-34"/>
              </a:rPr>
              <a:t>4 </a:t>
            </a:r>
            <a:r>
              <a:rPr lang="th-TH" sz="2400" b="1" dirty="0">
                <a:latin typeface="Angsana New" pitchFamily="18" charset="-34"/>
              </a:rPr>
              <a:t>เครื่อง</a:t>
            </a:r>
          </a:p>
        </p:txBody>
      </p:sp>
      <p:sp>
        <p:nvSpPr>
          <p:cNvPr id="8" name="ลูกศรขวา 7"/>
          <p:cNvSpPr/>
          <p:nvPr/>
        </p:nvSpPr>
        <p:spPr>
          <a:xfrm>
            <a:off x="3571875" y="3714750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5072063" y="3643313"/>
            <a:ext cx="3500437" cy="4619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Angsana New" pitchFamily="18" charset="-34"/>
              </a:rPr>
              <a:t>Notebook </a:t>
            </a:r>
            <a:r>
              <a:rPr lang="th-TH" sz="2400" b="1" dirty="0">
                <a:latin typeface="Angsana New" pitchFamily="18" charset="-34"/>
              </a:rPr>
              <a:t>จำนวน </a:t>
            </a:r>
            <a:r>
              <a:rPr lang="en-US" sz="2400" b="1" dirty="0">
                <a:latin typeface="Angsana New" pitchFamily="18" charset="-34"/>
              </a:rPr>
              <a:t>3 </a:t>
            </a:r>
            <a:r>
              <a:rPr lang="th-TH" sz="2400" b="1" dirty="0">
                <a:latin typeface="Angsana New" pitchFamily="18" charset="-34"/>
              </a:rPr>
              <a:t>เครื่องใช้ได้ </a:t>
            </a:r>
            <a:r>
              <a:rPr lang="en-US" sz="2400" b="1" dirty="0">
                <a:latin typeface="Angsana New" pitchFamily="18" charset="-34"/>
              </a:rPr>
              <a:t>3 </a:t>
            </a:r>
            <a:r>
              <a:rPr lang="th-TH" sz="2400" b="1" dirty="0">
                <a:latin typeface="Angsana New" pitchFamily="18" charset="-34"/>
              </a:rPr>
              <a:t>เครื่อง</a:t>
            </a:r>
          </a:p>
        </p:txBody>
      </p:sp>
      <p:sp>
        <p:nvSpPr>
          <p:cNvPr id="10" name="ลูกศรขวา 9"/>
          <p:cNvSpPr/>
          <p:nvPr/>
        </p:nvSpPr>
        <p:spPr>
          <a:xfrm>
            <a:off x="3571875" y="4357688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5072063" y="4286250"/>
            <a:ext cx="3500437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Angsana New" pitchFamily="18" charset="-34"/>
              </a:rPr>
              <a:t>Server </a:t>
            </a:r>
            <a:r>
              <a:rPr lang="th-TH" sz="2400" b="1" dirty="0">
                <a:latin typeface="Angsana New" pitchFamily="18" charset="-34"/>
              </a:rPr>
              <a:t>จำนวน </a:t>
            </a:r>
            <a:r>
              <a:rPr lang="en-US" sz="2400" b="1" dirty="0">
                <a:latin typeface="Angsana New" pitchFamily="18" charset="-34"/>
              </a:rPr>
              <a:t>1 </a:t>
            </a:r>
            <a:r>
              <a:rPr lang="th-TH" sz="2400" b="1" dirty="0">
                <a:latin typeface="Angsana New" pitchFamily="18" charset="-34"/>
              </a:rPr>
              <a:t>เครื่อง</a:t>
            </a:r>
          </a:p>
        </p:txBody>
      </p:sp>
      <p:sp>
        <p:nvSpPr>
          <p:cNvPr id="14" name="ลูกศรขวา 13"/>
          <p:cNvSpPr/>
          <p:nvPr/>
        </p:nvSpPr>
        <p:spPr>
          <a:xfrm>
            <a:off x="3571875" y="5072063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072063" y="5000625"/>
            <a:ext cx="3500437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มีระบบการรักษาความลับข้อมูล</a:t>
            </a: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428875" y="1857375"/>
            <a:ext cx="4572000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Angsana New" pitchFamily="18" charset="-34"/>
              </a:rPr>
              <a:t> </a:t>
            </a:r>
            <a:r>
              <a:rPr lang="th-TH" sz="2400" b="1" dirty="0">
                <a:latin typeface="Angsana New" pitchFamily="18" charset="-34"/>
              </a:rPr>
              <a:t>ส่วนที่ </a:t>
            </a:r>
            <a:r>
              <a:rPr lang="en-US" sz="2400" b="1" dirty="0">
                <a:latin typeface="Angsana New" pitchFamily="18" charset="-34"/>
              </a:rPr>
              <a:t>2 </a:t>
            </a:r>
            <a:r>
              <a:rPr lang="th-TH" sz="2400" b="1" dirty="0">
                <a:latin typeface="Angsana New" pitchFamily="18" charset="-34"/>
              </a:rPr>
              <a:t>ระบบเทคโนโลยีสารสนเทศ</a:t>
            </a:r>
          </a:p>
        </p:txBody>
      </p:sp>
      <p:sp>
        <p:nvSpPr>
          <p:cNvPr id="19" name="ลูกศรขวา 18"/>
          <p:cNvSpPr/>
          <p:nvPr/>
        </p:nvSpPr>
        <p:spPr>
          <a:xfrm>
            <a:off x="3571875" y="5643563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5072063" y="5572125"/>
            <a:ext cx="3500437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เครื่องสำรองข้อมูล  </a:t>
            </a:r>
            <a:r>
              <a:rPr lang="en-US" sz="2400" b="1" dirty="0">
                <a:latin typeface="Angsana New" pitchFamily="18" charset="-34"/>
              </a:rPr>
              <a:t>1 </a:t>
            </a:r>
            <a:r>
              <a:rPr lang="th-TH" sz="2400" b="1" dirty="0">
                <a:latin typeface="Angsana New" pitchFamily="18" charset="-34"/>
              </a:rPr>
              <a:t>เครื่อง</a:t>
            </a:r>
          </a:p>
        </p:txBody>
      </p:sp>
      <p:pic>
        <p:nvPicPr>
          <p:cNvPr id="65551" name="Picture 2" descr="G:\ติดดาววว\รูป\33398389_1992578920816249_7104080670149836800_n.jpg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3429000"/>
            <a:ext cx="2828925" cy="21209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1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การนำองค์กร และการจัดการดี</a:t>
            </a:r>
          </a:p>
        </p:txBody>
      </p:sp>
      <p:sp>
        <p:nvSpPr>
          <p:cNvPr id="66563" name="สี่เหลี่ยมผืนผ้า 12"/>
          <p:cNvSpPr>
            <a:spLocks noChangeArrowheads="1"/>
          </p:cNvSpPr>
          <p:nvPr/>
        </p:nvSpPr>
        <p:spPr bwMode="auto">
          <a:xfrm>
            <a:off x="2428875" y="1143000"/>
            <a:ext cx="4071938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b="1">
                <a:latin typeface="Angsana New" pitchFamily="18" charset="-34"/>
              </a:rPr>
              <a:t>ระบบข้อมูลสารสนเทศด้านสุขภาพ</a:t>
            </a:r>
          </a:p>
        </p:txBody>
      </p:sp>
      <p:sp>
        <p:nvSpPr>
          <p:cNvPr id="5" name="ลูกศรขวา 4"/>
          <p:cNvSpPr/>
          <p:nvPr/>
        </p:nvSpPr>
        <p:spPr>
          <a:xfrm>
            <a:off x="3571875" y="3071813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72063" y="3000375"/>
            <a:ext cx="3357562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มีข้อมูลสุขภาพกลุ่มเป้าหมาย</a:t>
            </a:r>
          </a:p>
        </p:txBody>
      </p:sp>
      <p:sp>
        <p:nvSpPr>
          <p:cNvPr id="8" name="ลูกศรขวา 7"/>
          <p:cNvSpPr/>
          <p:nvPr/>
        </p:nvSpPr>
        <p:spPr>
          <a:xfrm>
            <a:off x="3571875" y="3714750"/>
            <a:ext cx="9779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5072063" y="3643313"/>
            <a:ext cx="3357562" cy="4619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Angsana New" pitchFamily="18" charset="-34"/>
              </a:rPr>
              <a:t>  นำข้อมูลไปวิเคราะห์ วางแผนงาน</a:t>
            </a: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428875" y="1857375"/>
            <a:ext cx="4572000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Angsana New" pitchFamily="18" charset="-34"/>
              </a:rPr>
              <a:t> </a:t>
            </a:r>
            <a:r>
              <a:rPr lang="th-TH" sz="2400" b="1" dirty="0">
                <a:latin typeface="Angsana New" pitchFamily="18" charset="-34"/>
              </a:rPr>
              <a:t>ส่วนที่ </a:t>
            </a:r>
            <a:r>
              <a:rPr lang="en-US" sz="2400" b="1" dirty="0">
                <a:latin typeface="Angsana New" pitchFamily="18" charset="-34"/>
              </a:rPr>
              <a:t>3 </a:t>
            </a:r>
            <a:r>
              <a:rPr lang="th-TH" sz="2400" b="1" dirty="0">
                <a:latin typeface="Angsana New" pitchFamily="18" charset="-34"/>
              </a:rPr>
              <a:t> การวิเคราะห์และประเมินผลข้อมูล</a:t>
            </a:r>
          </a:p>
        </p:txBody>
      </p:sp>
      <p:pic>
        <p:nvPicPr>
          <p:cNvPr id="66569" name="Picture 2" descr="G:\ติดดาววว\รูป\33467766_1992723054135169_4712361950221172736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141663"/>
            <a:ext cx="3313112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29"/>
          <p:cNvSpPr>
            <a:spLocks noChangeArrowheads="1"/>
          </p:cNvSpPr>
          <p:nvPr/>
        </p:nvSpPr>
        <p:spPr bwMode="auto">
          <a:xfrm>
            <a:off x="14288" y="260350"/>
            <a:ext cx="9144000" cy="7416800"/>
          </a:xfrm>
          <a:prstGeom prst="rect">
            <a:avLst/>
          </a:prstGeom>
          <a:solidFill>
            <a:srgbClr val="00409E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>
              <a:defRPr/>
            </a:pPr>
            <a:endParaRPr lang="th-TH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</p:txBody>
      </p:sp>
      <p:sp>
        <p:nvSpPr>
          <p:cNvPr id="9" name="คลื่น 8"/>
          <p:cNvSpPr/>
          <p:nvPr/>
        </p:nvSpPr>
        <p:spPr>
          <a:xfrm>
            <a:off x="642938" y="2286000"/>
            <a:ext cx="7632700" cy="2808288"/>
          </a:xfrm>
          <a:prstGeom prst="wave">
            <a:avLst>
              <a:gd name="adj1" fmla="val 12500"/>
              <a:gd name="adj2" fmla="val 444"/>
            </a:avLst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หมวดที่2.</a:t>
            </a:r>
            <a:r>
              <a:rPr lang="th-TH" sz="48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ประสานงานดี ภาคีมีส่วน</a:t>
            </a:r>
            <a:r>
              <a:rPr lang="en-US" sz="48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: </a:t>
            </a:r>
            <a:r>
              <a:rPr lang="th-TH" sz="48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การให้ความสำคัญกับประชากร</a:t>
            </a:r>
          </a:p>
        </p:txBody>
      </p:sp>
      <p:sp>
        <p:nvSpPr>
          <p:cNvPr id="67588" name="ชื่อเรื่อง 1"/>
          <p:cNvSpPr txBox="1">
            <a:spLocks/>
          </p:cNvSpPr>
          <p:nvPr/>
        </p:nvSpPr>
        <p:spPr bwMode="auto">
          <a:xfrm>
            <a:off x="0" y="0"/>
            <a:ext cx="9144000" cy="1000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th-TH" altLang="th-TH" sz="3400" b="1" dirty="0">
                <a:solidFill>
                  <a:srgbClr val="0051C8"/>
                </a:solidFill>
                <a:latin typeface="TH SarabunPSK" pitchFamily="34" charset="-34"/>
                <a:cs typeface="TH SarabunPSK" pitchFamily="34" charset="-34"/>
              </a:rPr>
              <a:t>โรงพยาบาลส่งเสริมสุขภาพตำบล</a:t>
            </a:r>
            <a:r>
              <a:rPr lang="th-TH" altLang="th-TH" sz="3400" b="1" dirty="0" smtClean="0">
                <a:solidFill>
                  <a:srgbClr val="0051C8"/>
                </a:solidFill>
                <a:latin typeface="TH SarabunPSK" pitchFamily="34" charset="-34"/>
                <a:cs typeface="TH SarabunPSK" pitchFamily="34" charset="-34"/>
              </a:rPr>
              <a:t>บ้านจันดุม</a:t>
            </a:r>
            <a:endParaRPr lang="th-TH" altLang="th-TH" sz="3400" dirty="0">
              <a:solidFill>
                <a:srgbClr val="0051C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2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ประสานงานดี ภาคีมีส่วนร่วม</a:t>
            </a:r>
          </a:p>
        </p:txBody>
      </p:sp>
      <p:sp>
        <p:nvSpPr>
          <p:cNvPr id="68611" name="ตัวยึดเนื้อหา 10"/>
          <p:cNvSpPr>
            <a:spLocks noGrp="1"/>
          </p:cNvSpPr>
          <p:nvPr>
            <p:ph/>
          </p:nvPr>
        </p:nvSpPr>
        <p:spPr>
          <a:xfrm>
            <a:off x="1000125" y="1857375"/>
            <a:ext cx="7929563" cy="4786313"/>
          </a:xfrm>
        </p:spPr>
        <p:txBody>
          <a:bodyPr/>
          <a:lstStyle/>
          <a:p>
            <a:r>
              <a:rPr lang="th-TH" altLang="th-TH" sz="2800" b="1" smtClean="0">
                <a:solidFill>
                  <a:srgbClr val="FF0000"/>
                </a:solidFill>
              </a:rPr>
              <a:t>การได้มาของปัญหาสุขภาพ และประชากรกลุ่มเป้าหมายผู้มีส่วนได้เสีย</a:t>
            </a:r>
          </a:p>
          <a:p>
            <a:r>
              <a:rPr lang="th-TH" altLang="th-TH" sz="2800" b="1" smtClean="0">
                <a:solidFill>
                  <a:srgbClr val="0000FF"/>
                </a:solidFill>
              </a:rPr>
              <a:t>ระดับอำเภอใช้กระบวนการประชุม  ( คป</a:t>
            </a:r>
            <a:r>
              <a:rPr lang="en-US" altLang="th-TH" sz="2800" b="1" smtClean="0">
                <a:solidFill>
                  <a:srgbClr val="0000FF"/>
                </a:solidFill>
              </a:rPr>
              <a:t>.</a:t>
            </a:r>
            <a:r>
              <a:rPr lang="th-TH" altLang="th-TH" sz="2800" b="1" smtClean="0">
                <a:solidFill>
                  <a:srgbClr val="0000FF"/>
                </a:solidFill>
              </a:rPr>
              <a:t>สอ</a:t>
            </a:r>
            <a:r>
              <a:rPr lang="en-US" altLang="th-TH" sz="2800" b="1" smtClean="0">
                <a:solidFill>
                  <a:srgbClr val="0000FF"/>
                </a:solidFill>
              </a:rPr>
              <a:t>.</a:t>
            </a:r>
            <a:r>
              <a:rPr lang="th-TH" altLang="th-TH" sz="2800" b="1" smtClean="0">
                <a:solidFill>
                  <a:srgbClr val="0000FF"/>
                </a:solidFill>
              </a:rPr>
              <a:t>) </a:t>
            </a:r>
          </a:p>
          <a:p>
            <a:pPr lvl="2"/>
            <a:r>
              <a:rPr lang="th-TH" altLang="th-TH" b="1" smtClean="0"/>
              <a:t>แก้ไขปัญหา โดยใช้แผนปฏิบัติงานสาธารณสุขประจำปี  </a:t>
            </a:r>
          </a:p>
          <a:p>
            <a:r>
              <a:rPr lang="th-TH" altLang="th-TH" sz="2800" b="1" smtClean="0">
                <a:solidFill>
                  <a:srgbClr val="0000FF"/>
                </a:solidFill>
              </a:rPr>
              <a:t>ระดับตำบลใช้กระบวนการประชาคม</a:t>
            </a:r>
          </a:p>
          <a:p>
            <a:pPr lvl="1"/>
            <a:r>
              <a:rPr lang="th-TH" altLang="th-TH" sz="2400" b="1" smtClean="0"/>
              <a:t>แก้ไขปัญหา โดยใช้แผนปฏิบัติงานในกองทุนหลักประกันสุขภาพตำบล  </a:t>
            </a:r>
          </a:p>
          <a:p>
            <a:pPr lvl="1"/>
            <a:endParaRPr lang="th-TH" altLang="th-TH" sz="2400" b="1" smtClean="0"/>
          </a:p>
        </p:txBody>
      </p:sp>
      <p:sp>
        <p:nvSpPr>
          <p:cNvPr id="68612" name="สี่เหลี่ยมผืนผ้า 12"/>
          <p:cNvSpPr>
            <a:spLocks noChangeArrowheads="1"/>
          </p:cNvSpPr>
          <p:nvPr/>
        </p:nvSpPr>
        <p:spPr bwMode="auto">
          <a:xfrm>
            <a:off x="2428875" y="1143000"/>
            <a:ext cx="4071938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b="1">
                <a:latin typeface="Angsana New" pitchFamily="18" charset="-34"/>
              </a:rPr>
              <a:t>การให้ความสำคัญกับประชากร</a:t>
            </a:r>
          </a:p>
        </p:txBody>
      </p:sp>
      <p:pic>
        <p:nvPicPr>
          <p:cNvPr id="68613" name="Picture 3" descr="G:\ติดดาววว\รูป\DSC070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437063"/>
            <a:ext cx="343058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5" descr="G:\ติดดาววว\รูป\DSC0709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446588"/>
            <a:ext cx="3214687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2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ประสานงานดี ภาคีมีส่วนร่วม</a:t>
            </a:r>
          </a:p>
        </p:txBody>
      </p:sp>
      <p:sp>
        <p:nvSpPr>
          <p:cNvPr id="69635" name="ตัวยึดเนื้อหา 10"/>
          <p:cNvSpPr>
            <a:spLocks noGrp="1"/>
          </p:cNvSpPr>
          <p:nvPr>
            <p:ph/>
          </p:nvPr>
        </p:nvSpPr>
        <p:spPr>
          <a:xfrm>
            <a:off x="928688" y="2071688"/>
            <a:ext cx="7729537" cy="3625850"/>
          </a:xfrm>
        </p:spPr>
        <p:txBody>
          <a:bodyPr/>
          <a:lstStyle/>
          <a:p>
            <a:r>
              <a:rPr lang="th-TH" altLang="th-TH" b="1" smtClean="0">
                <a:solidFill>
                  <a:srgbClr val="FF0000"/>
                </a:solidFill>
              </a:rPr>
              <a:t>การประสานงานภายในเครือข่าย</a:t>
            </a:r>
          </a:p>
          <a:p>
            <a:pPr lvl="1"/>
            <a:r>
              <a:rPr lang="th-TH" altLang="th-TH" b="1" smtClean="0"/>
              <a:t>ระดับอำเภอ  รพช</a:t>
            </a:r>
            <a:r>
              <a:rPr lang="en-US" altLang="th-TH" b="1" smtClean="0"/>
              <a:t>.</a:t>
            </a:r>
            <a:r>
              <a:rPr lang="th-TH" altLang="th-TH" b="1" smtClean="0"/>
              <a:t> สสอ</a:t>
            </a:r>
            <a:r>
              <a:rPr lang="en-US" altLang="th-TH" b="1" smtClean="0"/>
              <a:t>. </a:t>
            </a:r>
            <a:r>
              <a:rPr lang="th-TH" altLang="th-TH" b="1" smtClean="0"/>
              <a:t>รพ</a:t>
            </a:r>
            <a:r>
              <a:rPr lang="en-US" altLang="th-TH" b="1" smtClean="0"/>
              <a:t>.</a:t>
            </a:r>
            <a:r>
              <a:rPr lang="th-TH" altLang="th-TH" b="1" smtClean="0"/>
              <a:t>สต</a:t>
            </a:r>
            <a:r>
              <a:rPr lang="en-US" altLang="th-TH" b="1" smtClean="0"/>
              <a:t>.  </a:t>
            </a:r>
            <a:r>
              <a:rPr lang="th-TH" altLang="th-TH" b="1" smtClean="0"/>
              <a:t>ใช้เวที ประชุม คป</a:t>
            </a:r>
            <a:r>
              <a:rPr lang="en-US" altLang="th-TH" b="1" smtClean="0"/>
              <a:t>.</a:t>
            </a:r>
            <a:r>
              <a:rPr lang="th-TH" altLang="th-TH" b="1" smtClean="0"/>
              <a:t>สอ</a:t>
            </a:r>
            <a:r>
              <a:rPr lang="en-US" altLang="th-TH" b="1" smtClean="0"/>
              <a:t>.</a:t>
            </a:r>
          </a:p>
          <a:p>
            <a:pPr lvl="1"/>
            <a:r>
              <a:rPr lang="th-TH" altLang="th-TH" b="1" smtClean="0"/>
              <a:t>ระบบสายบังคับบัญชาและสายประสานงาน</a:t>
            </a:r>
          </a:p>
          <a:p>
            <a:pPr lvl="1"/>
            <a:endParaRPr lang="th-TH" altLang="th-TH" b="1" smtClean="0"/>
          </a:p>
        </p:txBody>
      </p:sp>
      <p:sp>
        <p:nvSpPr>
          <p:cNvPr id="69636" name="สี่เหลี่ยมผืนผ้า 12"/>
          <p:cNvSpPr>
            <a:spLocks noChangeArrowheads="1"/>
          </p:cNvSpPr>
          <p:nvPr/>
        </p:nvSpPr>
        <p:spPr bwMode="auto">
          <a:xfrm>
            <a:off x="2428875" y="1143000"/>
            <a:ext cx="4071938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b="1">
                <a:latin typeface="Angsana New" pitchFamily="18" charset="-34"/>
              </a:rPr>
              <a:t>การให้ความสำคัญกับประชากร</a:t>
            </a:r>
          </a:p>
        </p:txBody>
      </p:sp>
      <p:pic>
        <p:nvPicPr>
          <p:cNvPr id="8" name="รูปภาพ 7" descr="C:\Documents and Settings\Administrator\Desktop\03046\ภาพทำเล่มติดดาว\รูปเล่ม_๑๗๐๖๒๕_016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3356992"/>
            <a:ext cx="241458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รูปภาพ 8" descr="C:\Users\Pachan\Desktop\33676319_1813624422030748_5161862154994843648_n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297860"/>
            <a:ext cx="1907718" cy="2560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รูปภาพ 9" descr="C:\Users\Pachan\Desktop\33505453_1813624445364079_8571199029826813952_n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3789040"/>
            <a:ext cx="1872208" cy="2920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รูปภาพ 11" descr="C:\Users\Pachan\Desktop\33491834_1813624485364075_2138880854275915776_n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3501008"/>
            <a:ext cx="2016224" cy="2955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2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ประสานงานดี ภาคีมีส่วนร่วม</a:t>
            </a:r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/>
          </p:nvPr>
        </p:nvSpPr>
        <p:spPr>
          <a:xfrm>
            <a:off x="428596" y="1928802"/>
            <a:ext cx="8229600" cy="4357718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th-TH" b="1" dirty="0" smtClean="0">
                <a:solidFill>
                  <a:srgbClr val="FF0000"/>
                </a:solidFill>
              </a:rPr>
              <a:t>การประสานงานภายนอกและภาคีเครือข่าย</a:t>
            </a:r>
          </a:p>
          <a:p>
            <a:pPr lvl="1">
              <a:defRPr/>
            </a:pPr>
            <a:r>
              <a:rPr lang="th-TH" b="1" dirty="0" smtClean="0"/>
              <a:t>กลุ่มเป้าหมายคือ   </a:t>
            </a:r>
            <a:r>
              <a:rPr lang="th-TH" b="1" dirty="0" err="1" smtClean="0"/>
              <a:t>อบต</a:t>
            </a:r>
            <a:r>
              <a:rPr lang="en-US" b="1" dirty="0" smtClean="0"/>
              <a:t>.</a:t>
            </a:r>
            <a:r>
              <a:rPr lang="th-TH" b="1" dirty="0" smtClean="0"/>
              <a:t>โรงเรียน  ศูนย์เด็ก </a:t>
            </a:r>
            <a:r>
              <a:rPr lang="th-TH" b="1" dirty="0" err="1" smtClean="0"/>
              <a:t>กศน</a:t>
            </a:r>
            <a:r>
              <a:rPr lang="en-US" b="1" dirty="0" smtClean="0"/>
              <a:t>.</a:t>
            </a:r>
            <a:r>
              <a:rPr lang="th-TH" b="1" dirty="0" smtClean="0"/>
              <a:t> ตำรวจ ชุมชน อื่นๆ</a:t>
            </a:r>
          </a:p>
          <a:p>
            <a:pPr lvl="1">
              <a:defRPr/>
            </a:pPr>
            <a:r>
              <a:rPr lang="th-TH" b="1" dirty="0" smtClean="0"/>
              <a:t>กลวิธี </a:t>
            </a:r>
          </a:p>
          <a:p>
            <a:pPr lvl="2">
              <a:defRPr/>
            </a:pPr>
            <a:r>
              <a:rPr lang="th-TH" b="1" dirty="0" smtClean="0"/>
              <a:t> </a:t>
            </a:r>
            <a:r>
              <a:rPr lang="en-US" b="1" dirty="0" smtClean="0"/>
              <a:t>- </a:t>
            </a:r>
            <a:r>
              <a:rPr lang="th-TH" b="1" dirty="0" smtClean="0"/>
              <a:t>การเข้าร่วมเป็นคณะกรรมการในหน่วยงานราชการในพื้นที่ เช่นคณะกรรมการสถานศึกษา </a:t>
            </a:r>
          </a:p>
          <a:p>
            <a:pPr lvl="2">
              <a:defRPr/>
            </a:pPr>
            <a:r>
              <a:rPr lang="en-US" b="1" dirty="0" smtClean="0"/>
              <a:t>- </a:t>
            </a:r>
            <a:r>
              <a:rPr lang="th-TH" b="1" dirty="0" smtClean="0"/>
              <a:t>การเป็นคณะกรรมการปรึกษาของชุมชน เช่นโครงการประชารัฐ</a:t>
            </a:r>
          </a:p>
          <a:p>
            <a:pPr lvl="2">
              <a:defRPr/>
            </a:pPr>
            <a:r>
              <a:rPr lang="en-US" b="1" dirty="0" smtClean="0"/>
              <a:t>- </a:t>
            </a:r>
            <a:r>
              <a:rPr lang="th-TH" b="1" dirty="0" smtClean="0"/>
              <a:t>การประชุมคณะกรรมการพัฒนา รพ</a:t>
            </a:r>
            <a:r>
              <a:rPr lang="en-US" b="1" dirty="0" smtClean="0"/>
              <a:t>.</a:t>
            </a:r>
            <a:r>
              <a:rPr lang="th-TH" b="1" dirty="0" smtClean="0"/>
              <a:t>สต</a:t>
            </a:r>
            <a:r>
              <a:rPr lang="en-US" b="1" dirty="0" smtClean="0"/>
              <a:t>.</a:t>
            </a:r>
            <a:endParaRPr lang="th-TH" b="1" dirty="0" smtClean="0"/>
          </a:p>
          <a:p>
            <a:pPr lvl="2">
              <a:defRPr/>
            </a:pPr>
            <a:endParaRPr lang="th-TH" b="1" dirty="0" smtClean="0"/>
          </a:p>
          <a:p>
            <a:pPr lvl="2">
              <a:defRPr/>
            </a:pPr>
            <a:endParaRPr lang="th-TH" b="1" dirty="0" smtClean="0"/>
          </a:p>
          <a:p>
            <a:pPr lvl="5">
              <a:defRPr/>
            </a:pPr>
            <a:endParaRPr lang="th-TH" b="1" dirty="0" smtClean="0"/>
          </a:p>
          <a:p>
            <a:pPr lvl="5">
              <a:defRPr/>
            </a:pPr>
            <a:endParaRPr lang="th-TH" b="1" dirty="0" smtClean="0"/>
          </a:p>
          <a:p>
            <a:pPr lvl="1">
              <a:defRPr/>
            </a:pPr>
            <a:endParaRPr lang="th-TH" b="1" dirty="0"/>
          </a:p>
        </p:txBody>
      </p:sp>
      <p:sp>
        <p:nvSpPr>
          <p:cNvPr id="70660" name="สี่เหลี่ยมผืนผ้า 12"/>
          <p:cNvSpPr>
            <a:spLocks noChangeArrowheads="1"/>
          </p:cNvSpPr>
          <p:nvPr/>
        </p:nvSpPr>
        <p:spPr bwMode="auto">
          <a:xfrm>
            <a:off x="2428875" y="1143000"/>
            <a:ext cx="4071938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b="1">
                <a:latin typeface="Angsana New" pitchFamily="18" charset="-34"/>
              </a:rPr>
              <a:t>การให้ความสำคัญกับประชากร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2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ประสานงานดี ภาคีมีส่วนร่วม</a:t>
            </a:r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/>
          </p:nvPr>
        </p:nvSpPr>
        <p:spPr>
          <a:xfrm>
            <a:off x="428596" y="1928802"/>
            <a:ext cx="8229600" cy="4357718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th-TH" b="1" dirty="0" smtClean="0">
                <a:solidFill>
                  <a:srgbClr val="FF0000"/>
                </a:solidFill>
              </a:rPr>
              <a:t>       การประสานงานภายนอกและภาคีเครือข่าย</a:t>
            </a:r>
          </a:p>
          <a:p>
            <a:pPr lvl="1">
              <a:defRPr/>
            </a:pPr>
            <a:endParaRPr lang="th-TH" b="1" dirty="0" smtClean="0"/>
          </a:p>
          <a:p>
            <a:pPr lvl="2">
              <a:defRPr/>
            </a:pPr>
            <a:endParaRPr lang="th-TH" b="1" dirty="0" smtClean="0"/>
          </a:p>
          <a:p>
            <a:pPr lvl="2">
              <a:defRPr/>
            </a:pPr>
            <a:endParaRPr lang="th-TH" b="1" dirty="0" smtClean="0"/>
          </a:p>
          <a:p>
            <a:pPr lvl="5">
              <a:defRPr/>
            </a:pPr>
            <a:endParaRPr lang="th-TH" b="1" dirty="0" smtClean="0"/>
          </a:p>
          <a:p>
            <a:pPr lvl="5">
              <a:defRPr/>
            </a:pPr>
            <a:endParaRPr lang="th-TH" b="1" dirty="0" smtClean="0"/>
          </a:p>
          <a:p>
            <a:pPr lvl="1">
              <a:defRPr/>
            </a:pPr>
            <a:endParaRPr lang="th-TH" b="1" dirty="0"/>
          </a:p>
        </p:txBody>
      </p:sp>
      <p:sp>
        <p:nvSpPr>
          <p:cNvPr id="71684" name="สี่เหลี่ยมผืนผ้า 12"/>
          <p:cNvSpPr>
            <a:spLocks noChangeArrowheads="1"/>
          </p:cNvSpPr>
          <p:nvPr/>
        </p:nvSpPr>
        <p:spPr bwMode="auto">
          <a:xfrm>
            <a:off x="2428875" y="1143000"/>
            <a:ext cx="4071938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b="1">
                <a:latin typeface="Angsana New" pitchFamily="18" charset="-34"/>
              </a:rPr>
              <a:t>การให้ความสำคัญกับประชากร</a:t>
            </a:r>
          </a:p>
        </p:txBody>
      </p:sp>
      <p:pic>
        <p:nvPicPr>
          <p:cNvPr id="71685" name="รูปภาพ 5" descr="ไม่มีข้อความกำกับภาพอัตโนมัต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2571750"/>
            <a:ext cx="2390775" cy="33575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รูปภาพ 8" descr="C:\Documents and Settings\Administrator\Desktop\03046\ภาพทำเล่มติดดาว\รูปเล่ม_๑๗๐๖๒๕_016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2636912"/>
            <a:ext cx="2414586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รูปภาพ 9" descr="C:\Users\Pachan\Desktop\33505453_1813624445364079_8571199029826813952_n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2564904"/>
            <a:ext cx="2448272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2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ประสานงานดี ภาคีมีส่วนร่วม</a:t>
            </a:r>
          </a:p>
        </p:txBody>
      </p:sp>
      <p:sp>
        <p:nvSpPr>
          <p:cNvPr id="72707" name="ตัวยึดเนื้อหา 10"/>
          <p:cNvSpPr>
            <a:spLocks noGrp="1"/>
          </p:cNvSpPr>
          <p:nvPr>
            <p:ph/>
          </p:nvPr>
        </p:nvSpPr>
        <p:spPr>
          <a:xfrm>
            <a:off x="457200" y="2143125"/>
            <a:ext cx="8229600" cy="3983038"/>
          </a:xfrm>
        </p:spPr>
        <p:txBody>
          <a:bodyPr/>
          <a:lstStyle/>
          <a:p>
            <a:r>
              <a:rPr lang="th-TH" altLang="th-TH" b="1" smtClean="0">
                <a:solidFill>
                  <a:srgbClr val="FF0000"/>
                </a:solidFill>
              </a:rPr>
              <a:t>บทบาทภาคีเครือข่ายมีส่วนร่วมในการดำเนินงานพัฒนางาน</a:t>
            </a:r>
          </a:p>
          <a:p>
            <a:pPr lvl="1"/>
            <a:r>
              <a:rPr lang="th-TH" altLang="th-TH" b="1" smtClean="0"/>
              <a:t>พัฒนาสถานบริการ (รพ</a:t>
            </a:r>
            <a:r>
              <a:rPr lang="en-US" altLang="th-TH" b="1" smtClean="0"/>
              <a:t>.</a:t>
            </a:r>
            <a:r>
              <a:rPr lang="th-TH" altLang="th-TH" b="1" smtClean="0"/>
              <a:t>สต</a:t>
            </a:r>
            <a:r>
              <a:rPr lang="en-US" altLang="th-TH" b="1" smtClean="0"/>
              <a:t>.</a:t>
            </a:r>
            <a:r>
              <a:rPr lang="th-TH" altLang="th-TH" b="1" smtClean="0"/>
              <a:t>)</a:t>
            </a:r>
            <a:r>
              <a:rPr lang="en-US" altLang="th-TH" b="1" smtClean="0"/>
              <a:t> </a:t>
            </a:r>
            <a:r>
              <a:rPr lang="th-TH" altLang="th-TH" b="1" smtClean="0"/>
              <a:t>ใช้กระบวนการคณะกรรมการพัฒนา รพ</a:t>
            </a:r>
            <a:r>
              <a:rPr lang="en-US" altLang="th-TH" b="1" smtClean="0"/>
              <a:t>.</a:t>
            </a:r>
            <a:r>
              <a:rPr lang="th-TH" altLang="th-TH" b="1" smtClean="0"/>
              <a:t>สต</a:t>
            </a:r>
            <a:r>
              <a:rPr lang="en-US" altLang="th-TH" b="1" smtClean="0"/>
              <a:t>.</a:t>
            </a:r>
            <a:r>
              <a:rPr lang="th-TH" altLang="th-TH" b="1" smtClean="0"/>
              <a:t>ช่วยระดมความคิด พิจารณาส่วนขาด และวางแผนการพัฒนา ระดมทรัพยากรในการพัฒนา เช่น จัดทำผ้าป่าสามัคคี ฯลฯ</a:t>
            </a:r>
            <a:endParaRPr lang="en-US" altLang="th-TH" b="1" smtClean="0"/>
          </a:p>
          <a:p>
            <a:pPr lvl="3">
              <a:buFont typeface="Arial" pitchFamily="34" charset="0"/>
              <a:buNone/>
            </a:pPr>
            <a:endParaRPr lang="en-US" altLang="th-TH" b="1" smtClean="0"/>
          </a:p>
          <a:p>
            <a:pPr lvl="1"/>
            <a:r>
              <a:rPr lang="th-TH" altLang="th-TH" b="1" smtClean="0"/>
              <a:t>พัฒนาระบบงาน </a:t>
            </a:r>
            <a:r>
              <a:rPr lang="en-US" altLang="th-TH" b="1" smtClean="0"/>
              <a:t> </a:t>
            </a:r>
            <a:r>
              <a:rPr lang="th-TH" altLang="th-TH" b="1" smtClean="0"/>
              <a:t>ใช้กระบวนการนำข้อมูลที่เป็นปัญหา นำเสนอต่อ ชุมชน เครือข่ายสุขภาพทุกภาคส่วนเพื่อร่วมดำเนินงานและจัดระบบให้มุ่งสู่ความยั่งยืน เช่น โครงการงานศพปลอดเหล้า</a:t>
            </a:r>
          </a:p>
          <a:p>
            <a:pPr lvl="1"/>
            <a:endParaRPr lang="th-TH" altLang="th-TH" b="1" smtClean="0"/>
          </a:p>
        </p:txBody>
      </p:sp>
      <p:sp>
        <p:nvSpPr>
          <p:cNvPr id="72708" name="สี่เหลี่ยมผืนผ้า 12"/>
          <p:cNvSpPr>
            <a:spLocks noChangeArrowheads="1"/>
          </p:cNvSpPr>
          <p:nvPr/>
        </p:nvSpPr>
        <p:spPr bwMode="auto">
          <a:xfrm>
            <a:off x="2428875" y="1143000"/>
            <a:ext cx="4071938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b="1">
                <a:latin typeface="Angsana New" pitchFamily="18" charset="-34"/>
              </a:rPr>
              <a:t>การให้ความสำคัญกับประชากร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692275" y="274638"/>
            <a:ext cx="6994525" cy="1143000"/>
          </a:xfrm>
        </p:spPr>
        <p:txBody>
          <a:bodyPr/>
          <a:lstStyle/>
          <a:p>
            <a:pPr eaLnBrk="1" hangingPunct="1"/>
            <a:r>
              <a:rPr lang="th-TH" altLang="th-TH" sz="6000" b="1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วิสัยทัศน์ (</a:t>
            </a:r>
            <a:r>
              <a:rPr lang="en-US" altLang="th-TH" sz="6000" b="1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VISION</a:t>
            </a:r>
            <a:r>
              <a:rPr lang="th-TH" altLang="th-TH" sz="6000" b="1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</p:txBody>
      </p:sp>
      <p:graphicFrame>
        <p:nvGraphicFramePr>
          <p:cNvPr id="5" name="Diagram 4"/>
          <p:cNvGraphicFramePr/>
          <p:nvPr/>
        </p:nvGraphicFramePr>
        <p:xfrm>
          <a:off x="1691680" y="2204864"/>
          <a:ext cx="705678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2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ประสานงานดี ภาคีมีส่วนร่วม</a:t>
            </a:r>
          </a:p>
        </p:txBody>
      </p:sp>
      <p:sp>
        <p:nvSpPr>
          <p:cNvPr id="73731" name="สี่เหลี่ยมผืนผ้า 12"/>
          <p:cNvSpPr>
            <a:spLocks noChangeArrowheads="1"/>
          </p:cNvSpPr>
          <p:nvPr/>
        </p:nvSpPr>
        <p:spPr bwMode="auto">
          <a:xfrm>
            <a:off x="2428875" y="1143000"/>
            <a:ext cx="4071938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b="1">
                <a:latin typeface="Angsana New" pitchFamily="18" charset="-34"/>
              </a:rPr>
              <a:t>การให้ความสำคัญกับประชากร</a:t>
            </a:r>
          </a:p>
        </p:txBody>
      </p:sp>
      <p:pic>
        <p:nvPicPr>
          <p:cNvPr id="12" name="รูปภาพ 11" descr="D:\รูป\รูปคณะกรรมการพัฒนา รพ.สต.บ้านโคกขมิ้น\IMG_41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708920"/>
            <a:ext cx="302433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0594" name="Picture 2" descr="G:\ติดดาววว\รูป\13162110_10205938305846032_398525008_n.jpg"/>
          <p:cNvPicPr>
            <a:picLocks noGrp="1" noChangeAspect="1" noChangeArrowheads="1"/>
          </p:cNvPicPr>
          <p:nvPr>
            <p:ph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60032" y="2780928"/>
            <a:ext cx="3505308" cy="2448272"/>
          </a:xfrm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2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ประสานงานดี ภาคีมีส่วนร่วม</a:t>
            </a:r>
          </a:p>
        </p:txBody>
      </p:sp>
      <p:sp>
        <p:nvSpPr>
          <p:cNvPr id="74755" name="สี่เหลี่ยมผืนผ้า 12"/>
          <p:cNvSpPr>
            <a:spLocks noChangeArrowheads="1"/>
          </p:cNvSpPr>
          <p:nvPr/>
        </p:nvSpPr>
        <p:spPr bwMode="auto">
          <a:xfrm>
            <a:off x="2428875" y="1143000"/>
            <a:ext cx="4071938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b="1">
                <a:latin typeface="Angsana New" pitchFamily="18" charset="-34"/>
              </a:rPr>
              <a:t>การให้ความสำคัญกับประชากร</a:t>
            </a:r>
          </a:p>
        </p:txBody>
      </p:sp>
      <p:pic>
        <p:nvPicPr>
          <p:cNvPr id="74756" name="Picture 2" descr="G:\ติดดาววว\รูป\18448031_10208595918364684_1536499212_n.jpg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773238"/>
            <a:ext cx="3168650" cy="2951162"/>
          </a:xfrm>
          <a:noFill/>
        </p:spPr>
      </p:pic>
      <p:pic>
        <p:nvPicPr>
          <p:cNvPr id="74757" name="Picture 3" descr="G:\ติดดาววว\รูป\13152686_10205938293685728_490375438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63" y="1773238"/>
            <a:ext cx="3163887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4" descr="G:\ติดดาววว\รูป\18387151_1293748534013945_1088206494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797425"/>
            <a:ext cx="2484438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2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ประสานงานดี ภาคีมีส่วนร่วม</a:t>
            </a:r>
          </a:p>
        </p:txBody>
      </p:sp>
      <p:sp>
        <p:nvSpPr>
          <p:cNvPr id="75779" name="ตัวยึดเนื้อหา 10"/>
          <p:cNvSpPr>
            <a:spLocks noGrp="1"/>
          </p:cNvSpPr>
          <p:nvPr>
            <p:ph/>
          </p:nvPr>
        </p:nvSpPr>
        <p:spPr>
          <a:xfrm>
            <a:off x="428625" y="1928813"/>
            <a:ext cx="8229600" cy="3625850"/>
          </a:xfrm>
        </p:spPr>
        <p:txBody>
          <a:bodyPr/>
          <a:lstStyle/>
          <a:p>
            <a:r>
              <a:rPr lang="th-TH" altLang="th-TH" b="1" smtClean="0">
                <a:solidFill>
                  <a:srgbClr val="FF0000"/>
                </a:solidFill>
              </a:rPr>
              <a:t>การสร้างความสัมพันธ์ กับชุมชน</a:t>
            </a:r>
          </a:p>
          <a:p>
            <a:pPr lvl="1"/>
            <a:r>
              <a:rPr lang="th-TH" altLang="th-TH" b="1" smtClean="0"/>
              <a:t>กลวิธี	ใช้กระบวนการมีส่วนร่วมในชุมชนและเป็นเนื้อเดียวกับชุมชน ปฏิบัติตนตามวิถีชีวิต และปฏิทินชุมชน</a:t>
            </a:r>
          </a:p>
        </p:txBody>
      </p:sp>
      <p:sp>
        <p:nvSpPr>
          <p:cNvPr id="75780" name="สี่เหลี่ยมผืนผ้า 12"/>
          <p:cNvSpPr>
            <a:spLocks noChangeArrowheads="1"/>
          </p:cNvSpPr>
          <p:nvPr/>
        </p:nvSpPr>
        <p:spPr bwMode="auto">
          <a:xfrm>
            <a:off x="2428875" y="1143000"/>
            <a:ext cx="4071938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b="1">
                <a:latin typeface="Angsana New" pitchFamily="18" charset="-34"/>
              </a:rPr>
              <a:t>การให้ความสำคัญกับประชากร</a:t>
            </a:r>
          </a:p>
        </p:txBody>
      </p:sp>
      <p:pic>
        <p:nvPicPr>
          <p:cNvPr id="6" name="Picture 3" descr="C:\Users\USER\Desktop\ภาพจากกล้อง 4ตค 55\ภาพiphone 22.6.2555-26.7.2555\965TOGQJ\IMG_56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357818" y="3357562"/>
            <a:ext cx="2928958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43" name="Picture 3" descr="C:\Users\Pachan\Desktop\33299647_1648541128534682_4069168920945229824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3861048"/>
            <a:ext cx="3275856" cy="2453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 descr="D:\รูป\รูปคณะกรรมการพัฒนา รพ.สต.บ้านโคกขมิ้น\IMG_41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8682" y="1349938"/>
            <a:ext cx="3127375" cy="2101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รูปภาพ 11" descr="C:\Users\USER\Desktop\ภาพ\DSC054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3581400"/>
            <a:ext cx="3024505" cy="2279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6804" name="สี่เหลี่ยมผืนผ้า 10"/>
          <p:cNvSpPr>
            <a:spLocks noChangeArrowheads="1"/>
          </p:cNvSpPr>
          <p:nvPr/>
        </p:nvSpPr>
        <p:spPr bwMode="auto">
          <a:xfrm>
            <a:off x="1357313" y="500063"/>
            <a:ext cx="7000875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b="1">
                <a:latin typeface="Angsana New" pitchFamily="18" charset="-34"/>
              </a:rPr>
              <a:t>กระบวนการทำงานร่วมกัน และสร้างสัมพันธ์ที่ดี กับภาคีเครือข่าย</a:t>
            </a:r>
          </a:p>
        </p:txBody>
      </p:sp>
      <p:pic>
        <p:nvPicPr>
          <p:cNvPr id="114691" name="Picture 3" descr="C:\Users\Pachan\Desktop\33407496_1648566555198806_1662270888944336896_n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04048" y="1412776"/>
            <a:ext cx="3386800" cy="1905075"/>
          </a:xfrm>
          <a:effectLst>
            <a:softEdge rad="112500"/>
          </a:effectLst>
        </p:spPr>
      </p:pic>
      <p:pic>
        <p:nvPicPr>
          <p:cNvPr id="114692" name="Picture 4" descr="G:\ติดดาววว\รูป\18386562_1293749114013887_1865666721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3645024"/>
            <a:ext cx="3347864" cy="2507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29"/>
          <p:cNvSpPr>
            <a:spLocks noChangeArrowheads="1"/>
          </p:cNvSpPr>
          <p:nvPr/>
        </p:nvSpPr>
        <p:spPr bwMode="auto">
          <a:xfrm>
            <a:off x="14288" y="260350"/>
            <a:ext cx="9144000" cy="7416800"/>
          </a:xfrm>
          <a:prstGeom prst="rect">
            <a:avLst/>
          </a:prstGeom>
          <a:solidFill>
            <a:srgbClr val="00409E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>
              <a:defRPr/>
            </a:pPr>
            <a:endParaRPr lang="th-TH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</p:txBody>
      </p:sp>
      <p:sp>
        <p:nvSpPr>
          <p:cNvPr id="9" name="คลื่น 8"/>
          <p:cNvSpPr/>
          <p:nvPr/>
        </p:nvSpPr>
        <p:spPr>
          <a:xfrm>
            <a:off x="755650" y="1916113"/>
            <a:ext cx="7632700" cy="2808287"/>
          </a:xfrm>
          <a:prstGeom prst="wave">
            <a:avLst>
              <a:gd name="adj1" fmla="val 12500"/>
              <a:gd name="adj2" fmla="val 444"/>
            </a:avLst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sz="48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หมวดที่ 3 </a:t>
            </a:r>
            <a:r>
              <a:rPr lang="en-US" sz="48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: </a:t>
            </a:r>
            <a:r>
              <a:rPr lang="th-TH" sz="48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การมุ่งเน้นทรัพยากรบุคคล</a:t>
            </a:r>
          </a:p>
        </p:txBody>
      </p:sp>
      <p:sp>
        <p:nvSpPr>
          <p:cNvPr id="77828" name="ชื่อเรื่อง 1"/>
          <p:cNvSpPr txBox="1">
            <a:spLocks/>
          </p:cNvSpPr>
          <p:nvPr/>
        </p:nvSpPr>
        <p:spPr bwMode="auto">
          <a:xfrm>
            <a:off x="0" y="0"/>
            <a:ext cx="9144000" cy="1000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th-TH" altLang="th-TH" sz="3400" b="1" dirty="0">
                <a:solidFill>
                  <a:srgbClr val="0051C8"/>
                </a:solidFill>
                <a:latin typeface="TH SarabunPSK" pitchFamily="34" charset="-34"/>
                <a:cs typeface="TH SarabunPSK" pitchFamily="34" charset="-34"/>
              </a:rPr>
              <a:t>โรงพยาบาลส่งเสริมสุขภาพตำบล</a:t>
            </a:r>
            <a:r>
              <a:rPr lang="th-TH" altLang="th-TH" sz="3400" b="1" dirty="0" smtClean="0">
                <a:solidFill>
                  <a:srgbClr val="0051C8"/>
                </a:solidFill>
                <a:latin typeface="TH SarabunPSK" pitchFamily="34" charset="-34"/>
                <a:cs typeface="TH SarabunPSK" pitchFamily="34" charset="-34"/>
              </a:rPr>
              <a:t>บ้านจันดุม</a:t>
            </a:r>
            <a:endParaRPr lang="th-TH" altLang="th-TH" sz="3400" dirty="0">
              <a:solidFill>
                <a:srgbClr val="0051C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3 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การมุ่งเน้นทรัพยากรบุคคล</a:t>
            </a:r>
          </a:p>
        </p:txBody>
      </p:sp>
      <p:sp>
        <p:nvSpPr>
          <p:cNvPr id="78851" name="ตัวยึดเนื้อหา 10"/>
          <p:cNvSpPr>
            <a:spLocks noGrp="1"/>
          </p:cNvSpPr>
          <p:nvPr>
            <p:ph/>
          </p:nvPr>
        </p:nvSpPr>
        <p:spPr>
          <a:xfrm>
            <a:off x="457200" y="2500313"/>
            <a:ext cx="8229600" cy="3625850"/>
          </a:xfrm>
        </p:spPr>
        <p:txBody>
          <a:bodyPr/>
          <a:lstStyle/>
          <a:p>
            <a:r>
              <a:rPr lang="th-TH" altLang="th-TH" b="1" smtClean="0">
                <a:solidFill>
                  <a:srgbClr val="FF0000"/>
                </a:solidFill>
              </a:rPr>
              <a:t>การจัดอัตรากำลังด้านสุขภาพ</a:t>
            </a:r>
          </a:p>
          <a:p>
            <a:r>
              <a:rPr lang="th-TH" altLang="th-TH" b="1" smtClean="0">
                <a:solidFill>
                  <a:srgbClr val="0000FF"/>
                </a:solidFill>
              </a:rPr>
              <a:t>โครงสร้างขององค์กร</a:t>
            </a:r>
          </a:p>
          <a:p>
            <a:pPr lvl="1"/>
            <a:r>
              <a:rPr lang="th-TH" altLang="th-TH" b="1" smtClean="0"/>
              <a:t>เจ้าหน้าที่สาธารณสุข 	จำนวน   </a:t>
            </a:r>
            <a:r>
              <a:rPr lang="en-US" altLang="th-TH" b="1" smtClean="0"/>
              <a:t>5 </a:t>
            </a:r>
            <a:r>
              <a:rPr lang="th-TH" altLang="th-TH" b="1" smtClean="0"/>
              <a:t>คน สหวิชาชีพ</a:t>
            </a:r>
          </a:p>
          <a:p>
            <a:pPr lvl="1"/>
            <a:r>
              <a:rPr lang="th-TH" altLang="th-TH" b="1" smtClean="0"/>
              <a:t>ลูกจ้างตามลักษณะงาน	จำนวน </a:t>
            </a:r>
            <a:r>
              <a:rPr lang="en-US" altLang="th-TH" b="1" smtClean="0"/>
              <a:t>3 </a:t>
            </a:r>
            <a:r>
              <a:rPr lang="th-TH" altLang="th-TH" b="1" smtClean="0"/>
              <a:t>คน</a:t>
            </a:r>
          </a:p>
          <a:p>
            <a:pPr lvl="1"/>
            <a:endParaRPr lang="th-TH" altLang="th-TH" b="1" smtClean="0"/>
          </a:p>
        </p:txBody>
      </p:sp>
      <p:sp>
        <p:nvSpPr>
          <p:cNvPr id="78852" name="สี่เหลี่ยมผืนผ้า 12"/>
          <p:cNvSpPr>
            <a:spLocks noChangeArrowheads="1"/>
          </p:cNvSpPr>
          <p:nvPr/>
        </p:nvSpPr>
        <p:spPr bwMode="auto">
          <a:xfrm>
            <a:off x="2428875" y="1143000"/>
            <a:ext cx="4071938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b="1">
                <a:latin typeface="Angsana New" pitchFamily="18" charset="-34"/>
              </a:rPr>
              <a:t>การให้ความสำคัญกับบุคลากร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3 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การมุ่งเน้นทรัพยากรบุคคล</a:t>
            </a:r>
          </a:p>
        </p:txBody>
      </p:sp>
      <p:sp>
        <p:nvSpPr>
          <p:cNvPr id="79875" name="ตัวยึดเนื้อหา 10"/>
          <p:cNvSpPr>
            <a:spLocks noGrp="1"/>
          </p:cNvSpPr>
          <p:nvPr>
            <p:ph/>
          </p:nvPr>
        </p:nvSpPr>
        <p:spPr>
          <a:xfrm>
            <a:off x="428625" y="1214438"/>
            <a:ext cx="8229600" cy="4340225"/>
          </a:xfrm>
        </p:spPr>
        <p:txBody>
          <a:bodyPr/>
          <a:lstStyle/>
          <a:p>
            <a:r>
              <a:rPr lang="th-TH" altLang="th-TH" b="1" smtClean="0">
                <a:solidFill>
                  <a:srgbClr val="FF0000"/>
                </a:solidFill>
              </a:rPr>
              <a:t>การจัดอัตรากำลังด้านสุขภาพ</a:t>
            </a: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/>
        </p:nvGraphicFramePr>
        <p:xfrm>
          <a:off x="928688" y="1857375"/>
          <a:ext cx="7715249" cy="4304119"/>
        </p:xfrm>
        <a:graphic>
          <a:graphicData uri="http://schemas.openxmlformats.org/drawingml/2006/table">
            <a:tbl>
              <a:tblPr/>
              <a:tblGrid>
                <a:gridCol w="472525"/>
                <a:gridCol w="2257323"/>
                <a:gridCol w="1129104"/>
                <a:gridCol w="1253872"/>
                <a:gridCol w="753031"/>
                <a:gridCol w="1849394"/>
              </a:tblGrid>
              <a:tr h="6095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ลำดับ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วิชาชีพ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เกณฑ์ 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PCC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ประจำ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สนับ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 err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สนุน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หมายเหตุ</a:t>
                      </a:r>
                      <a:endParaRPr lang="en-US" sz="2000" b="1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7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แพทย์เวชศาสตร์ครอบครัว 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 : 10,000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โรงพยาบาล</a:t>
                      </a:r>
                      <a:r>
                        <a:rPr lang="th-TH" sz="2000" b="1" dirty="0" err="1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พลับพลา</a:t>
                      </a:r>
                      <a:r>
                        <a:rPr lang="th-TH" sz="2000" b="1" dirty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ชัย</a:t>
                      </a:r>
                      <a:endParaRPr lang="en-US" sz="2000" b="1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7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b="1" dirty="0" err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ทันตแพทย์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 : 30,000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โรงพยาบาล</a:t>
                      </a:r>
                      <a:r>
                        <a:rPr lang="th-TH" sz="2000" b="1" dirty="0" err="1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พลับพลา</a:t>
                      </a:r>
                      <a:r>
                        <a:rPr lang="th-TH" sz="2000" b="1" dirty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ชัย</a:t>
                      </a:r>
                      <a:endParaRPr lang="en-US" sz="2000" b="1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7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เภสัชกร</a:t>
                      </a:r>
                      <a:endParaRPr lang="en-US" sz="2000" b="1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 : 30,000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โรงพยาบาล</a:t>
                      </a:r>
                      <a:r>
                        <a:rPr lang="th-TH" sz="2000" b="1" dirty="0" err="1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พลับพลา</a:t>
                      </a:r>
                      <a:r>
                        <a:rPr lang="th-TH" sz="2000" b="1" dirty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ชัย</a:t>
                      </a:r>
                      <a:endParaRPr lang="en-US" sz="2000" b="1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7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เจ้าพนักงานเภสัชกรรม</a:t>
                      </a:r>
                      <a:endParaRPr lang="en-US" sz="2000" b="1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 : 15,000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โรงพยาบาล</a:t>
                      </a:r>
                      <a:r>
                        <a:rPr lang="th-TH" sz="2000" b="1" dirty="0" err="1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พลับพลา</a:t>
                      </a:r>
                      <a:r>
                        <a:rPr lang="th-TH" sz="2000" b="1" dirty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ชัย</a:t>
                      </a:r>
                      <a:endParaRPr lang="en-US" sz="2000" b="1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7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กายภาพบำบัด</a:t>
                      </a:r>
                      <a:endParaRPr lang="en-US" sz="2000" b="1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 : 30,000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โรงพยาบาล</a:t>
                      </a:r>
                      <a:r>
                        <a:rPr lang="th-TH" sz="2000" b="1" dirty="0" err="1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พลับพลา</a:t>
                      </a:r>
                      <a:r>
                        <a:rPr lang="th-TH" sz="2000" b="1" dirty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ชัย</a:t>
                      </a:r>
                      <a:endParaRPr lang="en-US" sz="2000" b="1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65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พยาบาลวิชาชีพ/</a:t>
                      </a:r>
                      <a:endParaRPr lang="en-US" sz="2000" b="1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พยาบาลเวชปฏิบัติ</a:t>
                      </a:r>
                      <a:endParaRPr lang="en-US" sz="2000" b="1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 :  2,500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(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 1 : 5,236</a:t>
                      </a:r>
                      <a:r>
                        <a:rPr lang="th-TH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)</a:t>
                      </a:r>
                      <a:endParaRPr lang="en-US" sz="2000" b="1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7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ทันตาภิบาล</a:t>
                      </a:r>
                      <a:endParaRPr lang="en-US" sz="2000" b="1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 : 10,000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</a:t>
                      </a:r>
                      <a:endParaRPr lang="en-US" sz="2000" b="1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95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นักวิชาการสาธารณสุข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/</a:t>
                      </a:r>
                      <a:r>
                        <a:rPr lang="th-TH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จพ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.</a:t>
                      </a:r>
                      <a:r>
                        <a:rPr lang="th-TH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สาธารณสุข</a:t>
                      </a:r>
                      <a:endParaRPr lang="en-US" sz="2000" b="1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 :  2,500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(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 1 : 2,618</a:t>
                      </a:r>
                      <a:r>
                        <a:rPr lang="th-TH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 )</a:t>
                      </a:r>
                      <a:endParaRPr lang="en-US" sz="2000" b="1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h-TH" sz="2000" b="1" dirty="0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95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แพทย์แผนไทย/ผู้ช่วยแพทย์แผนไทย</a:t>
                      </a:r>
                      <a:endParaRPr lang="en-US" sz="2000" b="1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 : 10,000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rgbClr val="000000"/>
                        </a:solidFill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3 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การมุ่งเน้นทรัพยากรบุคคล</a:t>
            </a:r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/>
          </p:nvPr>
        </p:nvSpPr>
        <p:spPr>
          <a:xfrm>
            <a:off x="500063" y="2000250"/>
            <a:ext cx="8229600" cy="362585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th-TH" b="1" dirty="0" smtClean="0">
                <a:solidFill>
                  <a:srgbClr val="FF0000"/>
                </a:solidFill>
              </a:rPr>
              <a:t>การสร้างความผาสุกและความพึงพอใจแก่บุคลากร</a:t>
            </a:r>
          </a:p>
          <a:p>
            <a:pPr lvl="1">
              <a:defRPr/>
            </a:pPr>
            <a:r>
              <a:rPr lang="th-TH" b="1" dirty="0" smtClean="0"/>
              <a:t>การสร้างความผูกพันกับองค์กร ร่วมด้วย  ช่วยกัน</a:t>
            </a:r>
          </a:p>
          <a:p>
            <a:pPr lvl="1">
              <a:defRPr/>
            </a:pPr>
            <a:r>
              <a:rPr lang="th-TH" b="1" dirty="0" smtClean="0"/>
              <a:t>การจัดคนให้เหมาะสมกับงาน</a:t>
            </a:r>
          </a:p>
          <a:p>
            <a:pPr lvl="1">
              <a:defRPr/>
            </a:pPr>
            <a:r>
              <a:rPr lang="th-TH" b="1" dirty="0" smtClean="0"/>
              <a:t>จัดบรรยากาศและสิ่งแวดล้อมให้ทำงานอย่างมีความสุข</a:t>
            </a:r>
          </a:p>
          <a:p>
            <a:pPr lvl="1">
              <a:defRPr/>
            </a:pPr>
            <a:r>
              <a:rPr lang="th-TH" b="1" dirty="0" smtClean="0"/>
              <a:t>จัดสวัสดิการให้บุคลากร เช่น การรับประทานอาหารร่วมกัน การให้รางวัล การศึกษาดูงาน ฯลฯ</a:t>
            </a:r>
          </a:p>
          <a:p>
            <a:pPr lvl="1">
              <a:defRPr/>
            </a:pPr>
            <a:r>
              <a:rPr lang="th-TH" b="1" dirty="0" smtClean="0"/>
              <a:t>สร้างความมั่นใจในการทำงานว่ามีความมั่นคง ก้าวหน้า มีความภาคภูมิใจในงานที่ตนทำ</a:t>
            </a:r>
            <a:endParaRPr lang="th-TH" b="1" dirty="0"/>
          </a:p>
        </p:txBody>
      </p:sp>
      <p:sp>
        <p:nvSpPr>
          <p:cNvPr id="80900" name="สี่เหลี่ยมผืนผ้า 12"/>
          <p:cNvSpPr>
            <a:spLocks noChangeArrowheads="1"/>
          </p:cNvSpPr>
          <p:nvPr/>
        </p:nvSpPr>
        <p:spPr bwMode="auto">
          <a:xfrm>
            <a:off x="2428875" y="1143000"/>
            <a:ext cx="4071938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b="1">
                <a:latin typeface="Angsana New" pitchFamily="18" charset="-34"/>
              </a:rPr>
              <a:t>การให้ความสำคัญกับบุคลากร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3 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การมุ่งเน้นทรัพยากรบุคคล</a:t>
            </a:r>
          </a:p>
        </p:txBody>
      </p:sp>
      <p:sp>
        <p:nvSpPr>
          <p:cNvPr id="81923" name="สี่เหลี่ยมผืนผ้า 12"/>
          <p:cNvSpPr>
            <a:spLocks noChangeArrowheads="1"/>
          </p:cNvSpPr>
          <p:nvPr/>
        </p:nvSpPr>
        <p:spPr bwMode="auto">
          <a:xfrm>
            <a:off x="2428875" y="1143000"/>
            <a:ext cx="4071938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b="1">
                <a:latin typeface="Angsana New" pitchFamily="18" charset="-34"/>
              </a:rPr>
              <a:t>การให้ความสำคัญกับบุคลากร</a:t>
            </a:r>
          </a:p>
        </p:txBody>
      </p:sp>
      <p:pic>
        <p:nvPicPr>
          <p:cNvPr id="81924" name="Picture 2" descr="C:\Users\Pachan\Desktop\33407509_1247670815367047_8926567742044110848_n.jpg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773238"/>
            <a:ext cx="3767137" cy="2592387"/>
          </a:xfrm>
          <a:noFill/>
        </p:spPr>
      </p:pic>
      <p:pic>
        <p:nvPicPr>
          <p:cNvPr id="81925" name="Picture 3" descr="C:\Users\Pachan\Desktop\33520999_1247670842033711_8205332283666726912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773238"/>
            <a:ext cx="3816350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Picture 4" descr="C:\Users\Pachan\Desktop\33383132_1247671518700310_275435462418497536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346575"/>
            <a:ext cx="3348038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3 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การมุ่งเน้นทรัพยากรบุคคล</a:t>
            </a:r>
          </a:p>
        </p:txBody>
      </p:sp>
      <p:sp>
        <p:nvSpPr>
          <p:cNvPr id="82947" name="สี่เหลี่ยมผืนผ้า 12"/>
          <p:cNvSpPr>
            <a:spLocks noChangeArrowheads="1"/>
          </p:cNvSpPr>
          <p:nvPr/>
        </p:nvSpPr>
        <p:spPr bwMode="auto">
          <a:xfrm>
            <a:off x="2428875" y="1143000"/>
            <a:ext cx="4071938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b="1">
                <a:latin typeface="Angsana New" pitchFamily="18" charset="-34"/>
              </a:rPr>
              <a:t>การให้ความสำคัญกับภาคีเครือข่าย</a:t>
            </a:r>
          </a:p>
        </p:txBody>
      </p:sp>
      <p:pic>
        <p:nvPicPr>
          <p:cNvPr id="82948" name="รูปภาพ 7" descr="C:\Documents and Settings\Administrator\Desktop\03046\รูปภาพ รพ.สต.โคกขมิ้น\17903800_1493242714060501_5663303617820976364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785938"/>
            <a:ext cx="2500313" cy="43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2" descr="C:\Users\Pachan\Desktop\33489047_1247672262033569_429761918060724224_n.jpg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00" y="1773238"/>
            <a:ext cx="2808288" cy="4392612"/>
          </a:xfrm>
          <a:noFill/>
        </p:spPr>
      </p:pic>
      <p:pic>
        <p:nvPicPr>
          <p:cNvPr id="82950" name="Picture 3" descr="C:\Users\Pachan\Desktop\33407539_1247672532033542_4166308458271866880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844675"/>
            <a:ext cx="30607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619250" y="274638"/>
            <a:ext cx="7067550" cy="1143000"/>
          </a:xfrm>
        </p:spPr>
        <p:txBody>
          <a:bodyPr/>
          <a:lstStyle/>
          <a:p>
            <a:pPr eaLnBrk="1" hangingPunct="1"/>
            <a:r>
              <a:rPr lang="th-TH" altLang="th-TH" sz="6000" b="1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พันธกิจ (</a:t>
            </a:r>
            <a:r>
              <a:rPr lang="en-US" altLang="th-TH" sz="6000" b="1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MISSION)</a:t>
            </a:r>
            <a:endParaRPr lang="th-TH" altLang="th-TH" sz="6000" b="1" smtClean="0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582738" y="1628775"/>
            <a:ext cx="7561262" cy="4537075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US" altLang="th-TH" b="1" smtClean="0">
                <a:latin typeface="TH SarabunPSK" pitchFamily="34" charset="-34"/>
                <a:cs typeface="TH SarabunPSK" pitchFamily="34" charset="-34"/>
              </a:rPr>
              <a:t>1.</a:t>
            </a:r>
            <a:r>
              <a:rPr lang="th-TH" altLang="th-TH" b="1" smtClean="0">
                <a:latin typeface="TH SarabunPSK" pitchFamily="34" charset="-34"/>
                <a:cs typeface="TH SarabunPSK" pitchFamily="34" charset="-34"/>
              </a:rPr>
              <a:t>บริการตรวจรักษาพยาบาล</a:t>
            </a:r>
          </a:p>
          <a:p>
            <a:pPr eaLnBrk="1" hangingPunct="1">
              <a:buFont typeface="Arial" pitchFamily="34" charset="0"/>
              <a:buNone/>
            </a:pPr>
            <a:r>
              <a:rPr lang="th-TH" altLang="th-TH" b="1" smtClean="0">
                <a:latin typeface="TH SarabunPSK" pitchFamily="34" charset="-34"/>
                <a:cs typeface="TH SarabunPSK" pitchFamily="34" charset="-34"/>
              </a:rPr>
              <a:t>2.บริการส่งเสริมสุขภาพ</a:t>
            </a:r>
          </a:p>
          <a:p>
            <a:pPr eaLnBrk="1" hangingPunct="1">
              <a:buFont typeface="Arial" pitchFamily="34" charset="0"/>
              <a:buNone/>
            </a:pPr>
            <a:r>
              <a:rPr lang="th-TH" altLang="th-TH" b="1" smtClean="0">
                <a:latin typeface="TH SarabunPSK" pitchFamily="34" charset="-34"/>
                <a:cs typeface="TH SarabunPSK" pitchFamily="34" charset="-34"/>
              </a:rPr>
              <a:t>3.บริการควบคุม  ป้องกันโรคและภัยสุขภาพ</a:t>
            </a:r>
          </a:p>
          <a:p>
            <a:pPr eaLnBrk="1" hangingPunct="1">
              <a:buFont typeface="Arial" pitchFamily="34" charset="0"/>
              <a:buNone/>
            </a:pPr>
            <a:r>
              <a:rPr lang="th-TH" altLang="th-TH" b="1" smtClean="0">
                <a:latin typeface="TH SarabunPSK" pitchFamily="34" charset="-34"/>
                <a:cs typeface="TH SarabunPSK" pitchFamily="34" charset="-34"/>
              </a:rPr>
              <a:t>4.บริการฟื้นฟูสุขภาพผู้ป่วย</a:t>
            </a:r>
          </a:p>
          <a:p>
            <a:pPr eaLnBrk="1" hangingPunct="1">
              <a:buFont typeface="Arial" pitchFamily="34" charset="0"/>
              <a:buNone/>
            </a:pPr>
            <a:r>
              <a:rPr lang="th-TH" altLang="th-TH" b="1" smtClean="0">
                <a:latin typeface="TH SarabunPSK" pitchFamily="34" charset="-34"/>
                <a:cs typeface="TH SarabunPSK" pitchFamily="34" charset="-34"/>
              </a:rPr>
              <a:t>5.จัดบริการด้านสุขภาพที่ตอบสนองความต้องการของประชาชน</a:t>
            </a:r>
          </a:p>
          <a:p>
            <a:pPr eaLnBrk="1" hangingPunct="1">
              <a:buFont typeface="Arial" pitchFamily="34" charset="0"/>
              <a:buNone/>
            </a:pPr>
            <a:r>
              <a:rPr lang="th-TH" altLang="th-TH" b="1" smtClean="0">
                <a:latin typeface="TH SarabunPSK" pitchFamily="34" charset="-34"/>
                <a:cs typeface="TH SarabunPSK" pitchFamily="34" charset="-34"/>
              </a:rPr>
              <a:t>6. สร้างหลักประกันสุขภาพ ตาม พรบ.สุขภาพแห่งชาติ ปี 2544</a:t>
            </a:r>
          </a:p>
          <a:p>
            <a:pPr eaLnBrk="1" hangingPunct="1">
              <a:buFont typeface="Arial" pitchFamily="34" charset="0"/>
              <a:buNone/>
            </a:pPr>
            <a:r>
              <a:rPr lang="th-TH" altLang="th-TH" b="1" smtClean="0">
                <a:latin typeface="TH SarabunPSK" pitchFamily="34" charset="-34"/>
                <a:cs typeface="TH SarabunPSK" pitchFamily="34" charset="-34"/>
              </a:rPr>
              <a:t>7. ดำเนินงานตาม  พรบ.การสาธารณสุขปี 2535</a:t>
            </a:r>
          </a:p>
          <a:p>
            <a:pPr eaLnBrk="1" hangingPunct="1">
              <a:buFont typeface="Arial" pitchFamily="34" charset="0"/>
              <a:buNone/>
            </a:pPr>
            <a:r>
              <a:rPr lang="th-TH" altLang="th-TH" b="1" smtClean="0">
                <a:latin typeface="TH SarabunPSK" pitchFamily="34" charset="-34"/>
                <a:cs typeface="TH SarabunPSK" pitchFamily="34" charset="-34"/>
              </a:rPr>
              <a:t>8. ปฏิบัติตามระเบียบการบริหารราชการแผ่นดิน</a:t>
            </a:r>
          </a:p>
          <a:p>
            <a:pPr eaLnBrk="1" hangingPunct="1">
              <a:buFont typeface="Arial" pitchFamily="34" charset="0"/>
              <a:buNone/>
            </a:pPr>
            <a:r>
              <a:rPr lang="th-TH" altLang="th-TH" b="1" smtClean="0">
                <a:latin typeface="TH SarabunPSK" pitchFamily="34" charset="-34"/>
                <a:cs typeface="TH SarabunPSK" pitchFamily="34" charset="-34"/>
              </a:rPr>
              <a:t>9. การจัดการบริการตามมาตรฐานวิชาชีพ</a:t>
            </a:r>
          </a:p>
          <a:p>
            <a:pPr algn="ctr" eaLnBrk="1" hangingPunct="1">
              <a:buFont typeface="Arial" pitchFamily="34" charset="0"/>
              <a:buNone/>
            </a:pPr>
            <a:endParaRPr lang="th-TH" altLang="th-TH" b="1" smtClean="0">
              <a:latin typeface="TH SarabunPSK" pitchFamily="34" charset="-34"/>
              <a:cs typeface="TH SarabunPSK" pitchFamily="34" charset="-34"/>
            </a:endParaRPr>
          </a:p>
          <a:p>
            <a:pPr algn="ctr" eaLnBrk="1" hangingPunct="1">
              <a:buFont typeface="Arial" pitchFamily="34" charset="0"/>
              <a:buNone/>
            </a:pPr>
            <a:endParaRPr lang="th-TH" altLang="th-TH" b="1" smtClean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29"/>
          <p:cNvSpPr>
            <a:spLocks noChangeArrowheads="1"/>
          </p:cNvSpPr>
          <p:nvPr/>
        </p:nvSpPr>
        <p:spPr bwMode="auto">
          <a:xfrm>
            <a:off x="14288" y="260350"/>
            <a:ext cx="9144000" cy="7416800"/>
          </a:xfrm>
          <a:prstGeom prst="rect">
            <a:avLst/>
          </a:prstGeom>
          <a:solidFill>
            <a:srgbClr val="00409E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>
              <a:defRPr/>
            </a:pPr>
            <a:endParaRPr lang="th-TH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</p:txBody>
      </p:sp>
      <p:sp>
        <p:nvSpPr>
          <p:cNvPr id="9" name="คลื่น 8"/>
          <p:cNvSpPr/>
          <p:nvPr/>
        </p:nvSpPr>
        <p:spPr>
          <a:xfrm>
            <a:off x="755650" y="1916113"/>
            <a:ext cx="7632700" cy="2808287"/>
          </a:xfrm>
          <a:prstGeom prst="wave">
            <a:avLst>
              <a:gd name="adj1" fmla="val 12500"/>
              <a:gd name="adj2" fmla="val 444"/>
            </a:avLst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sz="48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หมวดที่ </a:t>
            </a:r>
            <a:r>
              <a:rPr lang="en-US" sz="48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4</a:t>
            </a:r>
            <a:r>
              <a:rPr lang="th-TH" sz="48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sz="48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: </a:t>
            </a:r>
            <a:r>
              <a:rPr lang="th-TH" sz="48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การบริการดี</a:t>
            </a:r>
          </a:p>
        </p:txBody>
      </p:sp>
      <p:sp>
        <p:nvSpPr>
          <p:cNvPr id="83972" name="ชื่อเรื่อง 1"/>
          <p:cNvSpPr txBox="1">
            <a:spLocks/>
          </p:cNvSpPr>
          <p:nvPr/>
        </p:nvSpPr>
        <p:spPr bwMode="auto">
          <a:xfrm>
            <a:off x="0" y="0"/>
            <a:ext cx="9144000" cy="1000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th-TH" altLang="th-TH" sz="3400" b="1">
                <a:solidFill>
                  <a:srgbClr val="0051C8"/>
                </a:solidFill>
                <a:latin typeface="TH SarabunPSK" pitchFamily="34" charset="-34"/>
                <a:cs typeface="TH SarabunPSK" pitchFamily="34" charset="-34"/>
              </a:rPr>
              <a:t>โรงพยาบาลส่งเสริมสุขภาพตำบลบ้านจันดุม</a:t>
            </a:r>
            <a:endParaRPr lang="th-TH" altLang="th-TH" sz="3400">
              <a:solidFill>
                <a:srgbClr val="0051C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4  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การบริการดี</a:t>
            </a:r>
          </a:p>
        </p:txBody>
      </p:sp>
      <p:sp>
        <p:nvSpPr>
          <p:cNvPr id="84995" name="ตัวยึดเนื้อหา 10"/>
          <p:cNvSpPr>
            <a:spLocks noGrp="1"/>
          </p:cNvSpPr>
          <p:nvPr>
            <p:ph/>
          </p:nvPr>
        </p:nvSpPr>
        <p:spPr>
          <a:xfrm>
            <a:off x="457200" y="2500313"/>
            <a:ext cx="8229600" cy="3625850"/>
          </a:xfrm>
        </p:spPr>
        <p:txBody>
          <a:bodyPr/>
          <a:lstStyle/>
          <a:p>
            <a:endParaRPr lang="th-TH" altLang="th-TH" b="1" smtClean="0"/>
          </a:p>
          <a:p>
            <a:pPr lvl="1"/>
            <a:endParaRPr lang="th-TH" altLang="th-TH" b="1" smtClean="0"/>
          </a:p>
        </p:txBody>
      </p:sp>
      <p:sp>
        <p:nvSpPr>
          <p:cNvPr id="84996" name="สี่เหลี่ยมผืนผ้า 12"/>
          <p:cNvSpPr>
            <a:spLocks noChangeArrowheads="1"/>
          </p:cNvSpPr>
          <p:nvPr/>
        </p:nvSpPr>
        <p:spPr bwMode="auto">
          <a:xfrm>
            <a:off x="1547813" y="1052513"/>
            <a:ext cx="6624637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b="1">
                <a:latin typeface="Angsana New" pitchFamily="18" charset="-34"/>
              </a:rPr>
              <a:t>การจัดระบบบริการครอบคลุมประเภทและประชากรกลุ่มเป้าหมาย</a:t>
            </a:r>
          </a:p>
        </p:txBody>
      </p:sp>
      <p:pic>
        <p:nvPicPr>
          <p:cNvPr id="15" name="ตัวยึดเนื้อหา 3" descr="J:\รูป\10384026_10203284016770464_346286544251129885_n.jpg"/>
          <p:cNvPicPr>
            <a:picLocks/>
          </p:cNvPicPr>
          <p:nvPr/>
        </p:nvPicPr>
        <p:blipFill>
          <a:blip r:embed="rId3" cstate="print"/>
          <a:srcRect l="19412" t="10196" r="30882"/>
          <a:stretch>
            <a:fillRect/>
          </a:stretch>
        </p:blipFill>
        <p:spPr>
          <a:xfrm>
            <a:off x="755576" y="1844824"/>
            <a:ext cx="3340127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ตัวยึดเนื้อหา 3" descr="C:\Users\User\Desktop\งานเล็ก\รูป\10941728_325511104325216_1564724758_n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644008" y="1772816"/>
            <a:ext cx="3555612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ตัวยึดเนื้อหา 3" descr="J:\รูป\10947251_10203284036410955_8256495608225024780_n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499992" y="4293096"/>
            <a:ext cx="3888432" cy="1905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4  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การบริการดี</a:t>
            </a:r>
          </a:p>
        </p:txBody>
      </p:sp>
      <p:sp>
        <p:nvSpPr>
          <p:cNvPr id="86019" name="ตัวยึดเนื้อหา 10"/>
          <p:cNvSpPr>
            <a:spLocks noGrp="1"/>
          </p:cNvSpPr>
          <p:nvPr>
            <p:ph/>
          </p:nvPr>
        </p:nvSpPr>
        <p:spPr>
          <a:xfrm>
            <a:off x="457200" y="2500313"/>
            <a:ext cx="8229600" cy="3625850"/>
          </a:xfrm>
        </p:spPr>
        <p:txBody>
          <a:bodyPr/>
          <a:lstStyle/>
          <a:p>
            <a:endParaRPr lang="th-TH" altLang="th-TH" b="1" smtClean="0"/>
          </a:p>
          <a:p>
            <a:pPr lvl="1"/>
            <a:endParaRPr lang="th-TH" altLang="th-TH" b="1" smtClean="0"/>
          </a:p>
        </p:txBody>
      </p:sp>
      <p:sp>
        <p:nvSpPr>
          <p:cNvPr id="86020" name="สี่เหลี่ยมผืนผ้า 12"/>
          <p:cNvSpPr>
            <a:spLocks noChangeArrowheads="1"/>
          </p:cNvSpPr>
          <p:nvPr/>
        </p:nvSpPr>
        <p:spPr bwMode="auto">
          <a:xfrm>
            <a:off x="1547813" y="1052513"/>
            <a:ext cx="6624637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b="1">
                <a:latin typeface="Angsana New" pitchFamily="18" charset="-34"/>
              </a:rPr>
              <a:t>การจัดระบบบริการครอบคลุมประเภทและประชากรกลุ่มเป้าหมาย</a:t>
            </a:r>
          </a:p>
        </p:txBody>
      </p:sp>
      <p:pic>
        <p:nvPicPr>
          <p:cNvPr id="9" name="รูปภาพ 8" descr="C:\Users\User\Desktop\งานเล็ก\รูป\10937830_325774840965509_1135814638_n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564904"/>
            <a:ext cx="2736304" cy="28083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60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557338"/>
            <a:ext cx="3384550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D:\Pictuce\DSC09114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971600" y="3789040"/>
            <a:ext cx="3240360" cy="2430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29"/>
          <p:cNvSpPr>
            <a:spLocks noChangeArrowheads="1"/>
          </p:cNvSpPr>
          <p:nvPr/>
        </p:nvSpPr>
        <p:spPr bwMode="auto">
          <a:xfrm>
            <a:off x="14288" y="260350"/>
            <a:ext cx="9144000" cy="7416800"/>
          </a:xfrm>
          <a:prstGeom prst="rect">
            <a:avLst/>
          </a:prstGeom>
          <a:solidFill>
            <a:srgbClr val="00409E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>
              <a:defRPr/>
            </a:pPr>
            <a:endParaRPr lang="th-TH" sz="6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  <a:p>
            <a:pPr algn="ctr">
              <a:defRPr/>
            </a:pPr>
            <a:endParaRPr lang="th-TH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K2D July8" pitchFamily="2" charset="-34"/>
              <a:cs typeface="TH K2D July8" pitchFamily="2" charset="-34"/>
            </a:endParaRPr>
          </a:p>
        </p:txBody>
      </p:sp>
      <p:sp>
        <p:nvSpPr>
          <p:cNvPr id="9" name="คลื่น 8"/>
          <p:cNvSpPr/>
          <p:nvPr/>
        </p:nvSpPr>
        <p:spPr>
          <a:xfrm>
            <a:off x="755650" y="1916113"/>
            <a:ext cx="7632700" cy="2808287"/>
          </a:xfrm>
          <a:prstGeom prst="wave">
            <a:avLst>
              <a:gd name="adj1" fmla="val 12500"/>
              <a:gd name="adj2" fmla="val 444"/>
            </a:avLst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sz="48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หมวดที่ </a:t>
            </a:r>
            <a:r>
              <a:rPr lang="en-US" sz="48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5</a:t>
            </a:r>
            <a:r>
              <a:rPr lang="th-TH" sz="48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sz="48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: </a:t>
            </a:r>
            <a:r>
              <a:rPr lang="th-TH" sz="48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ประชาชนสุขภาพดี</a:t>
            </a:r>
          </a:p>
        </p:txBody>
      </p:sp>
      <p:sp>
        <p:nvSpPr>
          <p:cNvPr id="87044" name="ชื่อเรื่อง 1"/>
          <p:cNvSpPr txBox="1">
            <a:spLocks/>
          </p:cNvSpPr>
          <p:nvPr/>
        </p:nvSpPr>
        <p:spPr bwMode="auto">
          <a:xfrm>
            <a:off x="0" y="0"/>
            <a:ext cx="9144000" cy="1000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th-TH" altLang="th-TH" sz="3400" b="1">
                <a:solidFill>
                  <a:srgbClr val="0051C8"/>
                </a:solidFill>
                <a:latin typeface="TH SarabunPSK" pitchFamily="34" charset="-34"/>
                <a:cs typeface="TH SarabunPSK" pitchFamily="34" charset="-34"/>
              </a:rPr>
              <a:t>โรงพยาบาลส่งเสริมสุขภาพตำบลบ้านจันดุม</a:t>
            </a:r>
            <a:endParaRPr lang="th-TH" altLang="th-TH" sz="3400">
              <a:solidFill>
                <a:srgbClr val="0051C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5  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ประชาชนสุขภาพดี</a:t>
            </a:r>
          </a:p>
        </p:txBody>
      </p:sp>
      <p:sp>
        <p:nvSpPr>
          <p:cNvPr id="88067" name="สี่เหลี่ยมผืนผ้า 12"/>
          <p:cNvSpPr>
            <a:spLocks noChangeArrowheads="1"/>
          </p:cNvSpPr>
          <p:nvPr/>
        </p:nvSpPr>
        <p:spPr bwMode="auto">
          <a:xfrm>
            <a:off x="3492500" y="1052513"/>
            <a:ext cx="2232025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b="1">
                <a:latin typeface="Angsana New" pitchFamily="18" charset="-34"/>
              </a:rPr>
              <a:t>ผลลัพธ์</a:t>
            </a:r>
          </a:p>
        </p:txBody>
      </p:sp>
      <p:pic>
        <p:nvPicPr>
          <p:cNvPr id="10" name="รูปภาพ 9" descr="C:\Users\Pachan\Desktop\ภาพ\23772463_1767701203530757_1332692010_n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4437112"/>
            <a:ext cx="4176464" cy="23762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9570" name="Picture 2" descr="G:\ติดดาววว\รูป\13149829_10205938305726029_1537190475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772816"/>
            <a:ext cx="3563888" cy="232872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9571" name="Picture 3" descr="G:\ติดดาววว\รูป\13101083_10205938305686028_1582517951_n.jpg"/>
          <p:cNvPicPr>
            <a:picLocks noGrp="1" noChangeAspect="1" noChangeArrowheads="1"/>
          </p:cNvPicPr>
          <p:nvPr>
            <p:ph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860033" y="1772816"/>
            <a:ext cx="3600400" cy="2304256"/>
          </a:xfrm>
          <a:ln w="2286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้วนกระดาษแนวนอน 6"/>
          <p:cNvSpPr/>
          <p:nvPr/>
        </p:nvSpPr>
        <p:spPr>
          <a:xfrm>
            <a:off x="1403648" y="44624"/>
            <a:ext cx="6336704" cy="1098360"/>
          </a:xfrm>
          <a:prstGeom prst="horizontalScroll">
            <a:avLst/>
          </a:prstGeom>
          <a:solidFill>
            <a:srgbClr val="00B0F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หมวดที่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5   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ประชาชนสุขภาพดี</a:t>
            </a:r>
          </a:p>
        </p:txBody>
      </p:sp>
      <p:sp>
        <p:nvSpPr>
          <p:cNvPr id="89091" name="สี่เหลี่ยมผืนผ้า 12"/>
          <p:cNvSpPr>
            <a:spLocks noChangeArrowheads="1"/>
          </p:cNvSpPr>
          <p:nvPr/>
        </p:nvSpPr>
        <p:spPr bwMode="auto">
          <a:xfrm>
            <a:off x="3276600" y="1052513"/>
            <a:ext cx="2374900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b="1">
                <a:latin typeface="Angsana New" pitchFamily="18" charset="-34"/>
              </a:rPr>
              <a:t>ผลลัพธ์</a:t>
            </a:r>
          </a:p>
        </p:txBody>
      </p:sp>
      <p:pic>
        <p:nvPicPr>
          <p:cNvPr id="8" name="รูปภาพ 7" descr="J:\รูป\10953973_10203284028850766_604927305055550848_n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77072"/>
            <a:ext cx="4176464" cy="2708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8546" name="Picture 2" descr="G:\ติดดาววว\รูป\18448031_10208595918364684_1536499212_n.jpg"/>
          <p:cNvPicPr>
            <a:picLocks noGrp="1" noChangeAspect="1" noChangeArrowheads="1"/>
          </p:cNvPicPr>
          <p:nvPr>
            <p:ph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7544" y="1628800"/>
            <a:ext cx="3943058" cy="2217970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8547" name="Picture 3" descr="G:\ติดดาววว\รูป\12476871_960538860668249_443902832_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293096"/>
            <a:ext cx="3960440" cy="2348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7" descr="D:\Pictuce\DSC09114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4860032" y="1700808"/>
            <a:ext cx="3960440" cy="24302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Users\Pachan\Desktop\13489.jp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ยึดเนื้อหา 7"/>
          <p:cNvSpPr>
            <a:spLocks noGrp="1"/>
          </p:cNvSpPr>
          <p:nvPr>
            <p:ph idx="1"/>
          </p:nvPr>
        </p:nvSpPr>
        <p:spPr>
          <a:xfrm>
            <a:off x="1357313" y="1670050"/>
            <a:ext cx="7497762" cy="5214938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th-TH" sz="2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ชื่อเครือข่ายต้นสังกัด</a:t>
            </a:r>
            <a:r>
              <a:rPr lang="en-US" sz="2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:  </a:t>
            </a:r>
            <a:r>
              <a:rPr lang="th-TH" sz="2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เครือข่ายบริการปฐมภูมิโรงพยาบาล</a:t>
            </a:r>
            <a:r>
              <a:rPr lang="th-TH" sz="2800" b="1" dirty="0" err="1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พลับพลา</a:t>
            </a:r>
            <a:r>
              <a:rPr lang="th-TH" sz="2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ชัย</a:t>
            </a:r>
            <a:endParaRPr lang="en-US" sz="2800" b="1" dirty="0" smtClean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defRPr/>
            </a:pPr>
            <a:r>
              <a:rPr lang="th-TH" sz="2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ลักษณะบริการ</a:t>
            </a:r>
            <a:r>
              <a:rPr lang="en-US" sz="2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	:  </a:t>
            </a:r>
            <a:r>
              <a:rPr lang="th-TH" sz="2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โรงพยาบาลชุมชนจำนวน</a:t>
            </a:r>
            <a:r>
              <a:rPr lang="en-US" sz="2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30</a:t>
            </a:r>
            <a:r>
              <a:rPr lang="th-TH" sz="2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เตียง</a:t>
            </a:r>
            <a:endParaRPr lang="en-US" sz="2800" b="1" dirty="0" smtClean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defRPr/>
            </a:pPr>
            <a:r>
              <a:rPr lang="th-TH" sz="2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ชื่อผู้บริหาร</a:t>
            </a:r>
            <a:r>
              <a:rPr lang="en-US" sz="2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	:   </a:t>
            </a:r>
            <a:r>
              <a:rPr lang="th-TH" sz="2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นพ</a:t>
            </a:r>
            <a:r>
              <a:rPr lang="en-US" sz="2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2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โสมนัส  โกยสวัสดิ์</a:t>
            </a:r>
            <a:endParaRPr lang="en-US" sz="2800" b="1" dirty="0" smtClean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defRPr/>
            </a:pPr>
            <a:r>
              <a:rPr lang="th-TH" sz="2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ตำแหน่ง นายแพทย์ชำนาญการพิเศษ</a:t>
            </a:r>
            <a:endParaRPr lang="en-US" sz="2800" b="1" dirty="0" smtClean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defRPr/>
            </a:pPr>
            <a:r>
              <a:rPr lang="th-TH" sz="2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โทรศัพท์	</a:t>
            </a:r>
            <a:r>
              <a:rPr lang="en-US" sz="2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:   0</a:t>
            </a:r>
            <a:r>
              <a:rPr lang="th-TH" sz="2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44-</a:t>
            </a:r>
            <a:r>
              <a:rPr lang="en-US" sz="2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608034</a:t>
            </a:r>
          </a:p>
          <a:p>
            <a:pPr>
              <a:defRPr/>
            </a:pPr>
            <a:r>
              <a:rPr lang="th-TH" sz="2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โทรสาร	</a:t>
            </a:r>
            <a:r>
              <a:rPr lang="en-US" sz="2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:   0</a:t>
            </a:r>
            <a:r>
              <a:rPr lang="th-TH" sz="2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44-6</a:t>
            </a:r>
            <a:r>
              <a:rPr lang="en-US" sz="2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08126</a:t>
            </a:r>
          </a:p>
          <a:p>
            <a:pPr>
              <a:defRPr/>
            </a:pPr>
            <a:endParaRPr lang="en-US" sz="2800" b="1" dirty="0" smtClean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defRPr/>
            </a:pPr>
            <a:r>
              <a:rPr lang="th-TH" sz="28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สังกัดสำนักงานสาธารณสุขอำเภอ</a:t>
            </a:r>
            <a:r>
              <a:rPr lang="th-TH" sz="2800" b="1" dirty="0" err="1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พลับพลา</a:t>
            </a:r>
            <a:r>
              <a:rPr lang="th-TH" sz="28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ชัย</a:t>
            </a:r>
          </a:p>
          <a:p>
            <a:pPr>
              <a:defRPr/>
            </a:pPr>
            <a:r>
              <a:rPr lang="th-TH" sz="28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ชื่อผู้บริหาร</a:t>
            </a:r>
            <a:r>
              <a:rPr lang="en-US" sz="28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	:   </a:t>
            </a:r>
            <a:r>
              <a:rPr lang="th-TH" sz="28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นายประหยัด  นงประโคน</a:t>
            </a:r>
            <a:endParaRPr lang="en-US" sz="2800" b="1" dirty="0" smtClean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defRPr/>
            </a:pPr>
            <a:r>
              <a:rPr lang="th-TH" sz="28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ตำแหน่ง สาธารณสุขอำเภอ</a:t>
            </a:r>
            <a:r>
              <a:rPr lang="th-TH" sz="2800" b="1" dirty="0" err="1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พลับพลา</a:t>
            </a:r>
            <a:r>
              <a:rPr lang="th-TH" sz="28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ชัย</a:t>
            </a:r>
            <a:endParaRPr lang="en-US" sz="2800" b="1" dirty="0" smtClean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defRPr/>
            </a:pPr>
            <a:r>
              <a:rPr lang="th-TH" sz="28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โทรศัพท์	</a:t>
            </a:r>
            <a:r>
              <a:rPr lang="en-US" sz="28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:  085-0238142</a:t>
            </a:r>
          </a:p>
          <a:p>
            <a:pPr>
              <a:defRPr/>
            </a:pPr>
            <a:r>
              <a:rPr lang="th-TH" sz="28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โทรสาร	</a:t>
            </a:r>
            <a:r>
              <a:rPr lang="en-US" sz="28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:0</a:t>
            </a:r>
            <a:r>
              <a:rPr lang="th-TH" sz="28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44-6</a:t>
            </a:r>
            <a:r>
              <a:rPr lang="en-US" sz="28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08070</a:t>
            </a:r>
            <a:endParaRPr lang="th-TH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HRDqqfSBn57oHO3LqrDuk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3395</TotalTime>
  <Words>3638</Words>
  <Application>Microsoft Office PowerPoint</Application>
  <PresentationFormat>นำเสนอทางหน้าจอ (4:3)</PresentationFormat>
  <Paragraphs>834</Paragraphs>
  <Slides>86</Slides>
  <Notes>41</Notes>
  <HiddenSlides>0</HiddenSlides>
  <MMClips>0</MMClips>
  <ScaleCrop>false</ScaleCrop>
  <HeadingPairs>
    <vt:vector size="8" baseType="variant">
      <vt:variant>
        <vt:lpstr>แบบอักษรที่ถูกใช้</vt:lpstr>
      </vt:variant>
      <vt:variant>
        <vt:i4>14</vt:i4>
      </vt:variant>
      <vt:variant>
        <vt:lpstr>ชุดรูปแบบ</vt:lpstr>
      </vt:variant>
      <vt:variant>
        <vt:i4>1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ชื่อเรื่องภาพนิ่ง</vt:lpstr>
      </vt:variant>
      <vt:variant>
        <vt:i4>86</vt:i4>
      </vt:variant>
    </vt:vector>
  </HeadingPairs>
  <TitlesOfParts>
    <vt:vector size="102" baseType="lpstr">
      <vt:lpstr>Arial</vt:lpstr>
      <vt:lpstr>Angsana New</vt:lpstr>
      <vt:lpstr>Calibri</vt:lpstr>
      <vt:lpstr>Cordia New</vt:lpstr>
      <vt:lpstr>TH SarabunPSK</vt:lpstr>
      <vt:lpstr>Tahoma</vt:lpstr>
      <vt:lpstr>Wingdings</vt:lpstr>
      <vt:lpstr>Wingdings 2</vt:lpstr>
      <vt:lpstr>Times New Roman</vt:lpstr>
      <vt:lpstr>TH Sarabun New</vt:lpstr>
      <vt:lpstr>Angsana News</vt:lpstr>
      <vt:lpstr>SimSun</vt:lpstr>
      <vt:lpstr>TH Chakra Petch</vt:lpstr>
      <vt:lpstr>TH K2D July8</vt:lpstr>
      <vt:lpstr>Office Theme</vt:lpstr>
      <vt:lpstr>Microsoft Excel Chart</vt:lpstr>
      <vt:lpstr>   ทีมเยี่ยมเสริมพลัง และประเมินการพัฒนาระบบสุขภาพอำเภอ คุณภาพเครือข่ายบริการปฐมภูมิและ รพ.สต.ติดดาว จ.บุรีรัมย์  </vt:lpstr>
      <vt:lpstr>งานนำเสนอ PowerPoint</vt:lpstr>
      <vt:lpstr>แผนที่จังหวัดบุรีรัมย์</vt:lpstr>
      <vt:lpstr>งานนำเสนอ PowerPoint</vt:lpstr>
      <vt:lpstr>งานนำเสนอ PowerPoint</vt:lpstr>
      <vt:lpstr>งานนำเสนอ PowerPoint</vt:lpstr>
      <vt:lpstr>วิสัยทัศน์ (VISION)</vt:lpstr>
      <vt:lpstr>พันธกิจ (MISSION)</vt:lpstr>
      <vt:lpstr>งานนำเสนอ PowerPoint</vt:lpstr>
      <vt:lpstr>ค่านิยมองค์กร</vt:lpstr>
      <vt:lpstr>งานนำเสนอ PowerPoint</vt:lpstr>
      <vt:lpstr>งานนำเสนอ PowerPoint</vt:lpstr>
      <vt:lpstr>งานนำเสนอ PowerPoint</vt:lpstr>
      <vt:lpstr> ข้อมูลทั่วไป</vt:lpstr>
      <vt:lpstr>ที่ตั้ง</vt:lpstr>
      <vt:lpstr>ข้อมูลสถานที่ราชการในพื้นที่ความรับผิดชอบ</vt:lpstr>
      <vt:lpstr>แผนภูมิที่  1   แสดงปิระมิดประชากร รพ.สต.บ้านจันดุมตามกลุ่มอายุ </vt:lpstr>
      <vt:lpstr>อาชีพ</vt:lpstr>
      <vt:lpstr>ภาษาสื่อสาร</vt:lpstr>
      <vt:lpstr>หมู่บ้านและประชากร</vt:lpstr>
      <vt:lpstr>ข้อมูลบุคลากร</vt:lpstr>
      <vt:lpstr>ข้อมูลบุคลากร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         ข้อมูลทรัพยากรด้านสาธารณสุข (ต่อ)  </vt:lpstr>
      <vt:lpstr>ข้อมูลสถานะสุขภาพ</vt:lpstr>
      <vt:lpstr>สาเหตุการป่วย</vt:lpstr>
      <vt:lpstr>ข้อมูลกลุ่มเป้าหมาย</vt:lpstr>
      <vt:lpstr>ข้อมูลผู้ป่วยโรคเรื้อรัง</vt:lpstr>
      <vt:lpstr>งานทันตสาธารณสุข</vt:lpstr>
      <vt:lpstr>อัตราการมารับบริการทางทันตกรรม</vt:lpstr>
      <vt:lpstr>ของขวัญผู้สูงอายุ ปี 2560</vt:lpstr>
      <vt:lpstr>การส่งเสริมสุขภาพและป้องกันโรค</vt:lpstr>
      <vt:lpstr> การเยี่ยมบ้าน </vt:lpstr>
      <vt:lpstr>ระบบการจัดบริการในโรงพยาบาลส่งเสริมสุขภาพตำบลบ้านจันดุม </vt:lpstr>
      <vt:lpstr>งานนำเสนอ PowerPoint</vt:lpstr>
      <vt:lpstr>งานนำเสนอ PowerPoint</vt:lpstr>
      <vt:lpstr>งานนำเสนอ PowerPoint</vt:lpstr>
      <vt:lpstr>วิเคราะห์องค์กร</vt:lpstr>
      <vt:lpstr>รพ.สต.ติดดาว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acer9</cp:lastModifiedBy>
  <cp:revision>229</cp:revision>
  <dcterms:created xsi:type="dcterms:W3CDTF">2013-01-29T16:42:59Z</dcterms:created>
  <dcterms:modified xsi:type="dcterms:W3CDTF">2018-05-25T11:52:14Z</dcterms:modified>
</cp:coreProperties>
</file>